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1779" r:id="rId7"/>
    <p:sldId id="1819" r:id="rId8"/>
    <p:sldId id="1811" r:id="rId9"/>
    <p:sldId id="1835" r:id="rId10"/>
    <p:sldId id="1837" r:id="rId11"/>
    <p:sldId id="1833" r:id="rId12"/>
    <p:sldId id="1827" r:id="rId13"/>
    <p:sldId id="1820" r:id="rId14"/>
    <p:sldId id="1821" r:id="rId15"/>
    <p:sldId id="1809" r:id="rId16"/>
    <p:sldId id="1829" r:id="rId17"/>
    <p:sldId id="1828" r:id="rId18"/>
    <p:sldId id="1830" r:id="rId19"/>
    <p:sldId id="1831" r:id="rId20"/>
    <p:sldId id="1832" r:id="rId21"/>
    <p:sldId id="1814" r:id="rId22"/>
    <p:sldId id="1839" r:id="rId23"/>
    <p:sldId id="1838" r:id="rId24"/>
    <p:sldId id="1840" r:id="rId25"/>
    <p:sldId id="1842" r:id="rId26"/>
    <p:sldId id="1841" r:id="rId27"/>
    <p:sldId id="1843" r:id="rId28"/>
    <p:sldId id="1844" r:id="rId29"/>
    <p:sldId id="1845" r:id="rId30"/>
    <p:sldId id="1846" r:id="rId31"/>
    <p:sldId id="1718"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3" autoAdjust="0"/>
    <p:restoredTop sz="96223" autoAdjust="0"/>
  </p:normalViewPr>
  <p:slideViewPr>
    <p:cSldViewPr showGuides="1">
      <p:cViewPr varScale="1">
        <p:scale>
          <a:sx n="117" d="100"/>
          <a:sy n="117" d="100"/>
        </p:scale>
        <p:origin x="44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1/27/23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27920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1/27/23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3441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1/27/23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089089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link.zhihu.com/?target=https%3A//docs.python.org/3/library/pickle.html"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0.xml"/><Relationship Id="rId5" Type="http://schemas.openxmlformats.org/officeDocument/2006/relationships/image" Target="../media/image21.tiff"/><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martin.kleppmann.com/2012/12/05/schema-evolution-in-avro-protocol-buffers-thrift.html" TargetMode="External"/><Relationship Id="rId3" Type="http://schemas.openxmlformats.org/officeDocument/2006/relationships/hyperlink" Target="https://google.github.io/flatbuffers/" TargetMode="External"/><Relationship Id="rId7" Type="http://schemas.openxmlformats.org/officeDocument/2006/relationships/hyperlink" Target="https://github.com/protocolbuffers/protobuf"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evelopers.google.com/protocol-buffers/docs/tutorials?hl=zh-cn" TargetMode="External"/><Relationship Id="rId5" Type="http://schemas.openxmlformats.org/officeDocument/2006/relationships/hyperlink" Target="https://engineering.fb.com/2015/07/31/android/improving-facebook-s-performance-on-android-with-flatbuffers/" TargetMode="External"/><Relationship Id="rId4" Type="http://schemas.openxmlformats.org/officeDocument/2006/relationships/hyperlink" Target="https://github.com/google/flatbuffer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 </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 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632848"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模型转换介绍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转换模块的工作流程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矩形 2">
            <a:extLst>
              <a:ext uri="{FF2B5EF4-FFF2-40B4-BE49-F238E27FC236}">
                <a16:creationId xmlns:a16="http://schemas.microsoft.com/office/drawing/2014/main" id="{DBF14E01-97FC-4146-AB66-161511FE3270}"/>
              </a:ext>
            </a:extLst>
          </p:cNvPr>
          <p:cNvSpPr/>
          <p:nvPr/>
        </p:nvSpPr>
        <p:spPr>
          <a:xfrm>
            <a:off x="4226173" y="3244334"/>
            <a:ext cx="1184940"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自定义 </a:t>
            </a:r>
            <a:r>
              <a:rPr lang="en-US" altLang="zh-CN" b="1" dirty="0">
                <a:solidFill>
                  <a:srgbClr val="C00000"/>
                </a:solidFill>
                <a:latin typeface="Microsoft YaHei" panose="020B0503020204020204" pitchFamily="34" charset="-122"/>
                <a:ea typeface="Microsoft YaHei" panose="020B0503020204020204" pitchFamily="34" charset="-122"/>
              </a:rPr>
              <a:t>IR</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4B8C3E82-A18F-9647-9542-1E1DAF77A2DF}"/>
              </a:ext>
            </a:extLst>
          </p:cNvPr>
          <p:cNvSpPr/>
          <p:nvPr/>
        </p:nvSpPr>
        <p:spPr>
          <a:xfrm>
            <a:off x="6386413" y="3244334"/>
            <a:ext cx="1184940"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自定义 </a:t>
            </a:r>
            <a:r>
              <a:rPr lang="en-US" altLang="zh-CN" b="1" dirty="0">
                <a:solidFill>
                  <a:srgbClr val="C00000"/>
                </a:solidFill>
                <a:latin typeface="Microsoft YaHei" panose="020B0503020204020204" pitchFamily="34" charset="-122"/>
                <a:ea typeface="Microsoft YaHei" panose="020B0503020204020204" pitchFamily="34" charset="-122"/>
              </a:rPr>
              <a:t>IR</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BD356147-5793-5847-8438-2A685E1B6815}"/>
              </a:ext>
            </a:extLst>
          </p:cNvPr>
          <p:cNvSpPr/>
          <p:nvPr/>
        </p:nvSpPr>
        <p:spPr>
          <a:xfrm>
            <a:off x="8690669" y="3244334"/>
            <a:ext cx="1184940" cy="369332"/>
          </a:xfrm>
          <a:prstGeom prst="rect">
            <a:avLst/>
          </a:prstGeom>
        </p:spPr>
        <p:txBody>
          <a:bodyPr wrap="none">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自定义 </a:t>
            </a:r>
            <a:r>
              <a:rPr lang="en-US" altLang="zh-CN" b="1" dirty="0">
                <a:solidFill>
                  <a:srgbClr val="C00000"/>
                </a:solidFill>
                <a:latin typeface="Microsoft YaHei" panose="020B0503020204020204" pitchFamily="34" charset="-122"/>
                <a:ea typeface="Microsoft YaHei" panose="020B0503020204020204" pitchFamily="34" charset="-122"/>
              </a:rPr>
              <a:t>IR</a:t>
            </a:r>
            <a:endParaRPr lang="zh-CN" altLang="en-US" b="1" dirty="0">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733166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模型序列化</a:t>
            </a:r>
            <a:endParaRPr kumimoji="1" lang="zh-CN" altLang="en-US" sz="6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214525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CFDF7D-FF35-E046-9928-17506875EB77}"/>
              </a:ext>
            </a:extLst>
          </p:cNvPr>
          <p:cNvSpPr>
            <a:spLocks noGrp="1"/>
          </p:cNvSpPr>
          <p:nvPr>
            <p:ph type="title"/>
          </p:nvPr>
        </p:nvSpPr>
        <p:spPr/>
        <p:txBody>
          <a:bodyPr/>
          <a:lstStyle/>
          <a:p>
            <a:r>
              <a:rPr lang="zh-CN" altLang="en-US" dirty="0"/>
              <a:t>模型序列化</a:t>
            </a:r>
          </a:p>
        </p:txBody>
      </p:sp>
      <p:sp>
        <p:nvSpPr>
          <p:cNvPr id="5" name="内容占位符 4">
            <a:extLst>
              <a:ext uri="{FF2B5EF4-FFF2-40B4-BE49-F238E27FC236}">
                <a16:creationId xmlns:a16="http://schemas.microsoft.com/office/drawing/2014/main" id="{0871331A-F21F-F341-8120-123372A80795}"/>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模型序列化：</a:t>
            </a:r>
            <a:r>
              <a:rPr lang="zh-CN" altLang="en-US" dirty="0">
                <a:latin typeface="Gill Sans MT" panose="020B0502020104020203" pitchFamily="34" charset="0"/>
              </a:rPr>
              <a:t>模型序列化是模型部署的第一步，如何把训练好的模型存储起来，以供后续的模型预测使用，是模型部署的首先要考虑的问题。</a:t>
            </a:r>
            <a:endParaRPr lang="en-US" altLang="zh-CN" dirty="0">
              <a:latin typeface="Gill Sans MT" panose="020B0502020104020203" pitchFamily="34" charset="0"/>
            </a:endParaRPr>
          </a:p>
          <a:p>
            <a:pPr>
              <a:lnSpc>
                <a:spcPct val="150000"/>
              </a:lnSpc>
            </a:pPr>
            <a:r>
              <a:rPr lang="zh-CN" altLang="en-US" b="1" dirty="0"/>
              <a:t>模型反序列化：</a:t>
            </a:r>
            <a:r>
              <a:rPr lang="zh-CN" altLang="en-US" dirty="0"/>
              <a:t>将硬盘当中的二进制数据反序列化的存储到内存中，得到网络模型对应的内存对象。</a:t>
            </a:r>
            <a:r>
              <a:rPr lang="zh-CN" altLang="en-US" u="sng" dirty="0"/>
              <a:t>无论是序列化与反序列的目的是将数据、模型长久的保存。</a:t>
            </a:r>
            <a:endParaRPr lang="en-US" altLang="zh-CN" u="sng" dirty="0"/>
          </a:p>
          <a:p>
            <a:pPr>
              <a:lnSpc>
                <a:spcPct val="150000"/>
              </a:lnSpc>
            </a:pPr>
            <a:endParaRPr lang="en-US" altLang="zh-CN" dirty="0">
              <a:latin typeface="Gill Sans MT" panose="020B0502020104020203" pitchFamily="34" charset="0"/>
            </a:endParaRPr>
          </a:p>
        </p:txBody>
      </p:sp>
      <p:pic>
        <p:nvPicPr>
          <p:cNvPr id="3" name="图片 2">
            <a:extLst>
              <a:ext uri="{FF2B5EF4-FFF2-40B4-BE49-F238E27FC236}">
                <a16:creationId xmlns:a16="http://schemas.microsoft.com/office/drawing/2014/main" id="{E946CEE3-E9D7-CF4E-AEFB-3F9C2300F1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080" y="3505096"/>
            <a:ext cx="10368602" cy="2552095"/>
          </a:xfrm>
          <a:prstGeom prst="rect">
            <a:avLst/>
          </a:prstGeom>
        </p:spPr>
      </p:pic>
    </p:spTree>
    <p:extLst>
      <p:ext uri="{BB962C8B-B14F-4D97-AF65-F5344CB8AC3E}">
        <p14:creationId xmlns:p14="http://schemas.microsoft.com/office/powerpoint/2010/main" val="11480716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5CFDF7D-FF35-E046-9928-17506875EB77}"/>
              </a:ext>
            </a:extLst>
          </p:cNvPr>
          <p:cNvSpPr>
            <a:spLocks noGrp="1"/>
          </p:cNvSpPr>
          <p:nvPr>
            <p:ph type="title"/>
          </p:nvPr>
        </p:nvSpPr>
        <p:spPr/>
        <p:txBody>
          <a:bodyPr/>
          <a:lstStyle/>
          <a:p>
            <a:r>
              <a:rPr lang="zh-CN" altLang="en-US" dirty="0"/>
              <a:t>序列化分类</a:t>
            </a:r>
          </a:p>
        </p:txBody>
      </p:sp>
      <p:sp>
        <p:nvSpPr>
          <p:cNvPr id="5" name="内容占位符 4">
            <a:extLst>
              <a:ext uri="{FF2B5EF4-FFF2-40B4-BE49-F238E27FC236}">
                <a16:creationId xmlns:a16="http://schemas.microsoft.com/office/drawing/2014/main" id="{0871331A-F21F-F341-8120-123372A80795}"/>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序列化分类：</a:t>
            </a:r>
            <a:r>
              <a:rPr lang="zh-CN" altLang="en-US" dirty="0">
                <a:latin typeface="Gill Sans MT" panose="020B0502020104020203" pitchFamily="34" charset="0"/>
              </a:rPr>
              <a:t>跨平台跨语言通用序列化方法，主要优四种格式：</a:t>
            </a:r>
            <a:r>
              <a:rPr lang="en-US" altLang="zh-CN" dirty="0">
                <a:latin typeface="Gill Sans MT" panose="020B0502020104020203" pitchFamily="34" charset="0"/>
              </a:rPr>
              <a:t>XML</a:t>
            </a:r>
            <a:r>
              <a:rPr lang="zh-CN" altLang="en-US" dirty="0">
                <a:latin typeface="Gill Sans MT" panose="020B0502020104020203" pitchFamily="34" charset="0"/>
              </a:rPr>
              <a:t>，</a:t>
            </a:r>
            <a:r>
              <a:rPr lang="en-US" altLang="zh-CN" dirty="0">
                <a:latin typeface="Gill Sans MT" panose="020B0502020104020203" pitchFamily="34" charset="0"/>
              </a:rPr>
              <a:t>JSON</a:t>
            </a:r>
            <a:r>
              <a:rPr lang="zh-CN" altLang="en-US" dirty="0">
                <a:latin typeface="Gill Sans MT" panose="020B0502020104020203" pitchFamily="34" charset="0"/>
              </a:rPr>
              <a:t>，</a:t>
            </a:r>
            <a:r>
              <a:rPr lang="en-US" altLang="zh-CN" dirty="0">
                <a:latin typeface="Gill Sans MT" panose="020B0502020104020203" pitchFamily="34" charset="0"/>
              </a:rPr>
              <a:t>Protobuffer</a:t>
            </a:r>
            <a:r>
              <a:rPr lang="zh-CN" altLang="en-US" dirty="0">
                <a:latin typeface="Gill Sans MT" panose="020B0502020104020203" pitchFamily="34" charset="0"/>
              </a:rPr>
              <a:t> 和</a:t>
            </a:r>
            <a:r>
              <a:rPr lang="en-US" altLang="zh-CN" dirty="0">
                <a:latin typeface="Gill Sans MT" panose="020B0502020104020203" pitchFamily="34" charset="0"/>
                <a:cs typeface="Futura Medium" panose="020B0602020204020303" pitchFamily="34" charset="-79"/>
              </a:rPr>
              <a:t> flatbuffer</a:t>
            </a:r>
            <a:r>
              <a:rPr lang="zh-CN" altLang="en-US" dirty="0">
                <a:latin typeface="Gill Sans MT" panose="020B0502020104020203" pitchFamily="34" charset="0"/>
                <a:cs typeface="Futura Medium" panose="020B0602020204020303" pitchFamily="34" charset="-79"/>
              </a:rPr>
              <a:t>。而使用最广泛为 </a:t>
            </a:r>
            <a:r>
              <a:rPr lang="en-US" altLang="zh-CN" dirty="0">
                <a:latin typeface="Gill Sans MT" panose="020B0502020104020203" pitchFamily="34" charset="0"/>
              </a:rPr>
              <a:t>Protobuffer</a:t>
            </a:r>
            <a:r>
              <a:rPr lang="zh-CN" altLang="en-US" dirty="0">
                <a:latin typeface="Gill Sans MT" panose="020B0502020104020203" pitchFamily="34" charset="0"/>
              </a:rPr>
              <a:t>，</a:t>
            </a:r>
            <a:r>
              <a:rPr lang="en-US" altLang="zh-CN" dirty="0">
                <a:latin typeface="Gill Sans MT" panose="020B0502020104020203" pitchFamily="34" charset="0"/>
              </a:rPr>
              <a:t>Protobuffer</a:t>
            </a:r>
            <a:r>
              <a:rPr lang="zh-CN" altLang="en-US" dirty="0">
                <a:latin typeface="Gill Sans MT" panose="020B0502020104020203" pitchFamily="34" charset="0"/>
              </a:rPr>
              <a:t>为</a:t>
            </a:r>
            <a:r>
              <a:rPr lang="zh-CN" altLang="en-US" dirty="0"/>
              <a:t>一种是二进制格式。</a:t>
            </a: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E7554554-22BF-2E4D-9328-D3CB5133A8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7901" y="2924944"/>
            <a:ext cx="8422208" cy="3006323"/>
          </a:xfrm>
          <a:prstGeom prst="rect">
            <a:avLst/>
          </a:prstGeom>
        </p:spPr>
      </p:pic>
    </p:spTree>
    <p:extLst>
      <p:ext uri="{BB962C8B-B14F-4D97-AF65-F5344CB8AC3E}">
        <p14:creationId xmlns:p14="http://schemas.microsoft.com/office/powerpoint/2010/main" val="41816641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3B79CAB-AD2D-0E4B-8A9F-2E4EA906A252}"/>
              </a:ext>
            </a:extLst>
          </p:cNvPr>
          <p:cNvSpPr>
            <a:spLocks noGrp="1"/>
          </p:cNvSpPr>
          <p:nvPr>
            <p:ph type="title"/>
          </p:nvPr>
        </p:nvSpPr>
        <p:spPr/>
        <p:txBody>
          <a:bodyPr/>
          <a:lstStyle/>
          <a:p>
            <a:r>
              <a:rPr lang="en-US" altLang="zh-CN" b="0" dirty="0"/>
              <a:t>PyTorch</a:t>
            </a:r>
            <a:r>
              <a:rPr lang="zh-CN" altLang="en-US" dirty="0"/>
              <a:t> 模型序列化 </a:t>
            </a:r>
            <a:r>
              <a:rPr lang="en-US" altLang="zh-CN" dirty="0"/>
              <a:t>I</a:t>
            </a:r>
            <a:endParaRPr lang="zh-CN" altLang="en-US" dirty="0"/>
          </a:p>
        </p:txBody>
      </p:sp>
      <p:sp>
        <p:nvSpPr>
          <p:cNvPr id="8" name="内容占位符 7">
            <a:extLst>
              <a:ext uri="{FF2B5EF4-FFF2-40B4-BE49-F238E27FC236}">
                <a16:creationId xmlns:a16="http://schemas.microsoft.com/office/drawing/2014/main" id="{4AC5B3F7-580F-234D-ABB6-BCCE09E1DD96}"/>
              </a:ext>
            </a:extLst>
          </p:cNvPr>
          <p:cNvSpPr>
            <a:spLocks noGrp="1"/>
          </p:cNvSpPr>
          <p:nvPr>
            <p:ph sz="half" idx="1"/>
          </p:nvPr>
        </p:nvSpPr>
        <p:spPr>
          <a:xfrm>
            <a:off x="623635" y="1412776"/>
            <a:ext cx="10963473" cy="1512168"/>
          </a:xfrm>
        </p:spPr>
        <p:txBody>
          <a:bodyPr/>
          <a:lstStyle/>
          <a:p>
            <a:pPr>
              <a:lnSpc>
                <a:spcPct val="150000"/>
              </a:lnSpc>
            </a:pPr>
            <a:r>
              <a:rPr lang="en-US" altLang="zh-CN" dirty="0">
                <a:latin typeface="Gill Sans MT" panose="020B0502020104020203" pitchFamily="34" charset="0"/>
              </a:rPr>
              <a:t>PyTorch</a:t>
            </a:r>
            <a:r>
              <a:rPr lang="zh-CN" altLang="en-US" dirty="0">
                <a:latin typeface="Gill Sans MT" panose="020B0502020104020203" pitchFamily="34" charset="0"/>
              </a:rPr>
              <a:t> 内部格式只存储已训练模型的状态，主要是对网络模型的权重等信息加载。</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PyTorch</a:t>
            </a:r>
            <a:r>
              <a:rPr lang="zh-CN" altLang="en-US" dirty="0">
                <a:latin typeface="Gill Sans MT" panose="020B0502020104020203" pitchFamily="34" charset="0"/>
              </a:rPr>
              <a:t> 内部格式类似于 </a:t>
            </a:r>
            <a:r>
              <a:rPr lang="en-US" altLang="zh-CN" dirty="0">
                <a:latin typeface="Gill Sans MT" panose="020B0502020104020203" pitchFamily="34" charset="0"/>
              </a:rPr>
              <a:t>Python</a:t>
            </a:r>
            <a:r>
              <a:rPr lang="zh-CN" altLang="en-US" dirty="0">
                <a:latin typeface="Gill Sans MT" panose="020B0502020104020203" pitchFamily="34" charset="0"/>
              </a:rPr>
              <a:t> 语言级通用序列化方法 </a:t>
            </a:r>
            <a:r>
              <a:rPr lang="en-US" altLang="zh-CN" dirty="0">
                <a:latin typeface="Gill Sans MT" panose="020B0502020104020203" pitchFamily="34" charset="0"/>
                <a:hlinkClick r:id="rId2">
                  <a:extLst>
                    <a:ext uri="{A12FA001-AC4F-418D-AE19-62706E023703}">
                      <ahyp:hlinkClr xmlns:ahyp="http://schemas.microsoft.com/office/drawing/2018/hyperlinkcolor" val="tx"/>
                    </a:ext>
                  </a:extLst>
                </a:hlinkClick>
              </a:rPr>
              <a:t>pickle</a:t>
            </a:r>
            <a:r>
              <a:rPr lang="zh-CN" altLang="en-US" dirty="0">
                <a:latin typeface="Gill Sans MT" panose="020B0502020104020203" pitchFamily="34" charset="0"/>
              </a:rPr>
              <a:t>。</a:t>
            </a:r>
          </a:p>
          <a:p>
            <a:pPr>
              <a:lnSpc>
                <a:spcPct val="150000"/>
              </a:lnSpc>
            </a:pPr>
            <a:r>
              <a:rPr lang="zh-CN" altLang="en-US" dirty="0">
                <a:latin typeface="Gill Sans MT" panose="020B0502020104020203" pitchFamily="34" charset="0"/>
              </a:rPr>
              <a:t>（包括 </a:t>
            </a:r>
            <a:r>
              <a:rPr lang="en-US" altLang="zh-CN" dirty="0">
                <a:latin typeface="Gill Sans MT" panose="020B0502020104020203" pitchFamily="34" charset="0"/>
              </a:rPr>
              <a:t>weights</a:t>
            </a:r>
            <a:r>
              <a:rPr lang="zh-CN" altLang="en-US" dirty="0">
                <a:latin typeface="Gill Sans MT" panose="020B0502020104020203" pitchFamily="34" charset="0"/>
              </a:rPr>
              <a:t>、</a:t>
            </a:r>
            <a:r>
              <a:rPr lang="en-US" altLang="zh-CN" dirty="0">
                <a:latin typeface="Gill Sans MT" panose="020B0502020104020203" pitchFamily="34" charset="0"/>
              </a:rPr>
              <a:t>biases</a:t>
            </a:r>
            <a:r>
              <a:rPr lang="zh-CN" altLang="en-US" dirty="0">
                <a:latin typeface="Gill Sans MT" panose="020B0502020104020203" pitchFamily="34" charset="0"/>
              </a:rPr>
              <a:t>、</a:t>
            </a:r>
            <a:r>
              <a:rPr lang="en-US" altLang="zh-CN" dirty="0">
                <a:latin typeface="Gill Sans MT" panose="020B0502020104020203" pitchFamily="34" charset="0"/>
              </a:rPr>
              <a:t>Optimizer</a:t>
            </a:r>
            <a:r>
              <a:rPr lang="zh-CN" altLang="en-US" dirty="0">
                <a:latin typeface="Gill Sans MT" panose="020B0502020104020203" pitchFamily="34" charset="0"/>
              </a:rPr>
              <a:t>）</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0F5DCA92-F901-9149-9A4C-D5C2234C747F}"/>
              </a:ext>
            </a:extLst>
          </p:cNvPr>
          <p:cNvPicPr>
            <a:picLocks noChangeAspect="1"/>
          </p:cNvPicPr>
          <p:nvPr/>
        </p:nvPicPr>
        <p:blipFill>
          <a:blip r:embed="rId3"/>
          <a:stretch>
            <a:fillRect/>
          </a:stretch>
        </p:blipFill>
        <p:spPr>
          <a:xfrm>
            <a:off x="627008" y="3573016"/>
            <a:ext cx="10960100" cy="2120900"/>
          </a:xfrm>
          <a:prstGeom prst="rect">
            <a:avLst/>
          </a:prstGeom>
        </p:spPr>
      </p:pic>
    </p:spTree>
    <p:extLst>
      <p:ext uri="{BB962C8B-B14F-4D97-AF65-F5344CB8AC3E}">
        <p14:creationId xmlns:p14="http://schemas.microsoft.com/office/powerpoint/2010/main" val="193781150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C3BE37-4A7A-504B-9D74-912A4542C03C}"/>
              </a:ext>
            </a:extLst>
          </p:cNvPr>
          <p:cNvSpPr>
            <a:spLocks noGrp="1"/>
          </p:cNvSpPr>
          <p:nvPr>
            <p:ph type="title"/>
          </p:nvPr>
        </p:nvSpPr>
        <p:spPr/>
        <p:txBody>
          <a:bodyPr/>
          <a:lstStyle/>
          <a:p>
            <a:r>
              <a:rPr lang="en-US" altLang="zh-CN" b="0" dirty="0"/>
              <a:t>PyTorch</a:t>
            </a:r>
            <a:r>
              <a:rPr lang="zh-CN" altLang="en-US" dirty="0"/>
              <a:t> 模型序列化 </a:t>
            </a:r>
            <a:r>
              <a:rPr lang="en-US" altLang="zh-CN" dirty="0"/>
              <a:t>II</a:t>
            </a:r>
            <a:endParaRPr kumimoji="1" lang="zh-CN" altLang="en-US" dirty="0"/>
          </a:p>
        </p:txBody>
      </p:sp>
      <p:sp>
        <p:nvSpPr>
          <p:cNvPr id="6" name="内容占位符 5">
            <a:extLst>
              <a:ext uri="{FF2B5EF4-FFF2-40B4-BE49-F238E27FC236}">
                <a16:creationId xmlns:a16="http://schemas.microsoft.com/office/drawing/2014/main" id="{633AB1A2-D552-FA47-A7A2-A726F3327691}"/>
              </a:ext>
            </a:extLst>
          </p:cNvPr>
          <p:cNvSpPr>
            <a:spLocks noGrp="1"/>
          </p:cNvSpPr>
          <p:nvPr>
            <p:ph sz="half" idx="1"/>
          </p:nvPr>
        </p:nvSpPr>
        <p:spPr>
          <a:xfrm>
            <a:off x="623635" y="1412776"/>
            <a:ext cx="10963473" cy="504056"/>
          </a:xfrm>
        </p:spPr>
        <p:txBody>
          <a:bodyPr/>
          <a:lstStyle/>
          <a:p>
            <a:r>
              <a:rPr lang="en-US" altLang="zh-CN" dirty="0">
                <a:latin typeface="Gill Sans MT" panose="020B0502020104020203" pitchFamily="34" charset="0"/>
              </a:rPr>
              <a:t>ONNX</a:t>
            </a:r>
            <a:r>
              <a:rPr lang="zh-CN" altLang="en-US" dirty="0">
                <a:latin typeface="Gill Sans MT" panose="020B0502020104020203" pitchFamily="34" charset="0"/>
              </a:rPr>
              <a:t>：内部支持 </a:t>
            </a:r>
            <a:r>
              <a:rPr lang="en-US" altLang="zh-CN" dirty="0" err="1">
                <a:latin typeface="Gill Sans MT" panose="020B0502020104020203" pitchFamily="34" charset="0"/>
              </a:rPr>
              <a:t>torch.onnx.export</a:t>
            </a:r>
            <a:r>
              <a:rPr lang="zh-CN" altLang="en-US" dirty="0">
                <a:latin typeface="Gill Sans MT" panose="020B0502020104020203" pitchFamily="34" charset="0"/>
              </a:rPr>
              <a:t>：</a:t>
            </a:r>
            <a:br>
              <a:rPr lang="en-US" altLang="zh-CN" dirty="0">
                <a:latin typeface="Gill Sans MT" panose="020B0502020104020203" pitchFamily="34" charset="0"/>
              </a:rPr>
            </a:b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C03B032B-9914-5B44-82EC-6EAC562E30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711" y="2399990"/>
            <a:ext cx="10817320" cy="3621298"/>
          </a:xfrm>
          <a:prstGeom prst="rect">
            <a:avLst/>
          </a:prstGeom>
        </p:spPr>
      </p:pic>
    </p:spTree>
    <p:extLst>
      <p:ext uri="{BB962C8B-B14F-4D97-AF65-F5344CB8AC3E}">
        <p14:creationId xmlns:p14="http://schemas.microsoft.com/office/powerpoint/2010/main" val="30983440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目标文件格式</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en-US" altLang="zh-CN" sz="6600" dirty="0">
                <a:solidFill>
                  <a:srgbClr val="C00000"/>
                </a:solidFill>
                <a:latin typeface="Futura Medium" panose="020B0602020204020303" pitchFamily="34" charset="-79"/>
                <a:cs typeface="Futura Medium" panose="020B0602020204020303" pitchFamily="34" charset="-79"/>
              </a:rPr>
              <a:t>protobuffer</a:t>
            </a:r>
            <a:r>
              <a:rPr lang="zh-CN" altLang="en-US" sz="6600" dirty="0">
                <a:solidFill>
                  <a:srgbClr val="C00000"/>
                </a:solidFill>
                <a:latin typeface="Futura Medium" panose="020B0602020204020303" pitchFamily="34" charset="-79"/>
                <a:cs typeface="Futura Medium" panose="020B0602020204020303" pitchFamily="34" charset="-79"/>
              </a:rPr>
              <a:t> </a:t>
            </a:r>
            <a:r>
              <a:rPr lang="en-US" altLang="zh-CN" sz="6600" dirty="0">
                <a:solidFill>
                  <a:srgbClr val="C00000"/>
                </a:solidFill>
                <a:latin typeface="Futura Medium" panose="020B0602020204020303" pitchFamily="34" charset="-79"/>
                <a:cs typeface="Futura Medium" panose="020B0602020204020303" pitchFamily="34" charset="-79"/>
              </a:rPr>
              <a:t>/</a:t>
            </a:r>
            <a:r>
              <a:rPr lang="zh-CN" altLang="en-US" sz="6600" dirty="0">
                <a:solidFill>
                  <a:srgbClr val="C00000"/>
                </a:solidFill>
                <a:latin typeface="Futura Medium" panose="020B0602020204020303" pitchFamily="34" charset="-79"/>
                <a:cs typeface="Futura Medium" panose="020B0602020204020303" pitchFamily="34" charset="-79"/>
              </a:rPr>
              <a:t> </a:t>
            </a:r>
            <a:r>
              <a:rPr lang="en-US" altLang="zh-CN" sz="6600" dirty="0">
                <a:solidFill>
                  <a:srgbClr val="C00000"/>
                </a:solidFill>
                <a:latin typeface="Futura Medium" panose="020B0602020204020303" pitchFamily="34" charset="-79"/>
                <a:cs typeface="Futura Medium" panose="020B0602020204020303" pitchFamily="34" charset="-79"/>
              </a:rPr>
              <a:t>flatbuffer</a:t>
            </a:r>
            <a:endParaRPr kumimoji="1" lang="zh-CN" altLang="en-US" sz="6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158529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EC15D2-C190-BE46-ACCD-8D683DD0A39B}"/>
              </a:ext>
            </a:extLst>
          </p:cNvPr>
          <p:cNvSpPr>
            <a:spLocks noGrp="1"/>
          </p:cNvSpPr>
          <p:nvPr>
            <p:ph type="title"/>
          </p:nvPr>
        </p:nvSpPr>
        <p:spPr/>
        <p:txBody>
          <a:bodyPr/>
          <a:lstStyle/>
          <a:p>
            <a:r>
              <a:rPr lang="en-US" altLang="zh-CN" dirty="0"/>
              <a:t>Protocol Buffers (a.k.a., </a:t>
            </a:r>
            <a:r>
              <a:rPr lang="en-US" altLang="zh-CN" dirty="0" err="1"/>
              <a:t>protobuf</a:t>
            </a:r>
            <a:r>
              <a:rPr lang="en-US" altLang="zh-CN" dirty="0"/>
              <a:t>)</a:t>
            </a:r>
            <a:endParaRPr lang="zh-CN" altLang="en-US" dirty="0"/>
          </a:p>
        </p:txBody>
      </p:sp>
      <p:sp>
        <p:nvSpPr>
          <p:cNvPr id="6" name="内容占位符 5">
            <a:extLst>
              <a:ext uri="{FF2B5EF4-FFF2-40B4-BE49-F238E27FC236}">
                <a16:creationId xmlns:a16="http://schemas.microsoft.com/office/drawing/2014/main" id="{2D43F3ED-D93A-704F-B784-CFE2D3FCBD4F}"/>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protocol buffers </a:t>
            </a:r>
            <a:r>
              <a:rPr lang="zh-CN" altLang="en-US" dirty="0">
                <a:latin typeface="Gill Sans MT" panose="020B0502020104020203" pitchFamily="34" charset="0"/>
              </a:rPr>
              <a:t>是一种语言无关、平台无关、可扩展的序列化结构数据的方法，它可用于数据通信协议、数据存储等。</a:t>
            </a:r>
            <a:r>
              <a:rPr lang="zh-CN" altLang="en-US" b="1" dirty="0">
                <a:latin typeface="Gill Sans MT" panose="020B0502020104020203" pitchFamily="34" charset="0"/>
              </a:rPr>
              <a:t>特点为</a:t>
            </a:r>
            <a:r>
              <a:rPr lang="zh-CN" altLang="en-US" dirty="0">
                <a:latin typeface="Gill Sans MT" panose="020B0502020104020203" pitchFamily="34" charset="0"/>
              </a:rPr>
              <a:t>：语言无关、平台无关；</a:t>
            </a:r>
            <a:r>
              <a:rPr lang="en-US" altLang="zh-CN" dirty="0">
                <a:latin typeface="Gill Sans MT" panose="020B0502020104020203" pitchFamily="34" charset="0"/>
              </a:rPr>
              <a:t> </a:t>
            </a:r>
            <a:r>
              <a:rPr lang="zh-CN" altLang="en-US" dirty="0">
                <a:latin typeface="Gill Sans MT" panose="020B0502020104020203" pitchFamily="34" charset="0"/>
              </a:rPr>
              <a:t>比 </a:t>
            </a:r>
            <a:r>
              <a:rPr lang="en-US" altLang="zh-CN" dirty="0">
                <a:latin typeface="Gill Sans MT" panose="020B0502020104020203" pitchFamily="34" charset="0"/>
              </a:rPr>
              <a:t>XML </a:t>
            </a:r>
            <a:r>
              <a:rPr lang="zh-CN" altLang="en-US" dirty="0">
                <a:latin typeface="Gill Sans MT" panose="020B0502020104020203" pitchFamily="34" charset="0"/>
              </a:rPr>
              <a:t>更小更快更为简单；扩展性、兼容性好。</a:t>
            </a:r>
          </a:p>
          <a:p>
            <a:pPr>
              <a:lnSpc>
                <a:spcPct val="150000"/>
              </a:lnSpc>
            </a:pPr>
            <a:r>
              <a:rPr lang="en-US" altLang="zh-CN" dirty="0">
                <a:latin typeface="Gill Sans MT" panose="020B0502020104020203" pitchFamily="34" charset="0"/>
              </a:rPr>
              <a:t>protocol buffers</a:t>
            </a:r>
            <a:r>
              <a:rPr lang="zh-CN" altLang="en-US" dirty="0">
                <a:latin typeface="Gill Sans MT" panose="020B0502020104020203" pitchFamily="34" charset="0"/>
              </a:rPr>
              <a:t> 中可以定义数据的结构，然后使用特殊生成的源代码轻松的在各种数据流中使用各种语言进行编写和读取结构数据。甚至可以更新数据结构，而不破坏由旧数据结构编译的已部署程序。</a:t>
            </a:r>
          </a:p>
        </p:txBody>
      </p:sp>
      <p:pic>
        <p:nvPicPr>
          <p:cNvPr id="7" name="图片 6">
            <a:extLst>
              <a:ext uri="{FF2B5EF4-FFF2-40B4-BE49-F238E27FC236}">
                <a16:creationId xmlns:a16="http://schemas.microsoft.com/office/drawing/2014/main" id="{5E1472FE-EB37-DA45-A695-80F66A105A3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14005" y="4475283"/>
            <a:ext cx="6552728" cy="1512168"/>
          </a:xfrm>
          <a:prstGeom prst="rect">
            <a:avLst/>
          </a:prstGeom>
        </p:spPr>
      </p:pic>
    </p:spTree>
    <p:extLst>
      <p:ext uri="{BB962C8B-B14F-4D97-AF65-F5344CB8AC3E}">
        <p14:creationId xmlns:p14="http://schemas.microsoft.com/office/powerpoint/2010/main" val="3829443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A8B1332-2BFD-C146-84AB-3481E183D070}"/>
              </a:ext>
            </a:extLst>
          </p:cNvPr>
          <p:cNvSpPr>
            <a:spLocks noGrp="1"/>
          </p:cNvSpPr>
          <p:nvPr>
            <p:ph type="title"/>
          </p:nvPr>
        </p:nvSpPr>
        <p:spPr/>
        <p:txBody>
          <a:bodyPr/>
          <a:lstStyle/>
          <a:p>
            <a:r>
              <a:rPr lang="en-US" altLang="zh-CN" dirty="0"/>
              <a:t>Protobuffer</a:t>
            </a:r>
            <a:r>
              <a:rPr lang="zh-CN" altLang="en-US" dirty="0"/>
              <a:t> 文件语法详解</a:t>
            </a:r>
          </a:p>
        </p:txBody>
      </p:sp>
      <p:sp>
        <p:nvSpPr>
          <p:cNvPr id="5" name="内容占位符 4">
            <a:extLst>
              <a:ext uri="{FF2B5EF4-FFF2-40B4-BE49-F238E27FC236}">
                <a16:creationId xmlns:a16="http://schemas.microsoft.com/office/drawing/2014/main" id="{9E9677F5-AA7F-104E-AA7D-61E8FCA8F406}"/>
              </a:ext>
            </a:extLst>
          </p:cNvPr>
          <p:cNvSpPr>
            <a:spLocks noGrp="1"/>
          </p:cNvSpPr>
          <p:nvPr>
            <p:ph sz="half" idx="1"/>
          </p:nvPr>
        </p:nvSpPr>
        <p:spPr/>
        <p:txBody>
          <a:bodyPr/>
          <a:lstStyle/>
          <a:p>
            <a:r>
              <a:rPr lang="zh-CN" altLang="en-US" b="1" dirty="0">
                <a:latin typeface="Gill Sans MT" panose="020B0502020104020203" pitchFamily="34" charset="0"/>
              </a:rPr>
              <a:t>基本语法</a:t>
            </a:r>
            <a:r>
              <a:rPr lang="zh-CN" altLang="en-US" dirty="0">
                <a:latin typeface="Gill Sans MT" panose="020B0502020104020203" pitchFamily="34" charset="0"/>
              </a:rPr>
              <a:t>：字段规则 数据类型 名称 </a:t>
            </a:r>
            <a:r>
              <a:rPr lang="en-US" altLang="zh-CN" dirty="0">
                <a:latin typeface="Gill Sans MT" panose="020B0502020104020203" pitchFamily="34" charset="0"/>
              </a:rPr>
              <a:t>= </a:t>
            </a:r>
            <a:r>
              <a:rPr lang="zh-CN" altLang="en-US" dirty="0">
                <a:latin typeface="Gill Sans MT" panose="020B0502020104020203" pitchFamily="34" charset="0"/>
              </a:rPr>
              <a:t>域值 </a:t>
            </a:r>
            <a:r>
              <a:rPr lang="en-US" altLang="zh-CN" dirty="0">
                <a:latin typeface="Gill Sans MT" panose="020B0502020104020203" pitchFamily="34" charset="0"/>
              </a:rPr>
              <a:t>[</a:t>
            </a:r>
            <a:r>
              <a:rPr lang="zh-CN" altLang="en-US" dirty="0">
                <a:latin typeface="Gill Sans MT" panose="020B0502020104020203" pitchFamily="34" charset="0"/>
              </a:rPr>
              <a:t>选项 </a:t>
            </a:r>
            <a:r>
              <a:rPr lang="en-US" altLang="zh-CN" dirty="0">
                <a:latin typeface="Gill Sans MT" panose="020B0502020104020203" pitchFamily="34" charset="0"/>
              </a:rPr>
              <a:t>= </a:t>
            </a:r>
            <a:r>
              <a:rPr lang="zh-CN" altLang="en-US" dirty="0">
                <a:latin typeface="Gill Sans MT" panose="020B0502020104020203" pitchFamily="34" charset="0"/>
              </a:rPr>
              <a:t>选项值</a:t>
            </a:r>
            <a:r>
              <a:rPr lang="en-US" altLang="zh-CN" dirty="0">
                <a:latin typeface="Gill Sans MT" panose="020B0502020104020203" pitchFamily="34" charset="0"/>
              </a:rPr>
              <a:t>]</a:t>
            </a: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B13985DF-7F4C-8341-A23E-4169D961E7BE}"/>
              </a:ext>
            </a:extLst>
          </p:cNvPr>
          <p:cNvPicPr>
            <a:picLocks noChangeAspect="1"/>
          </p:cNvPicPr>
          <p:nvPr/>
        </p:nvPicPr>
        <p:blipFill>
          <a:blip r:embed="rId2"/>
          <a:stretch>
            <a:fillRect/>
          </a:stretch>
        </p:blipFill>
        <p:spPr>
          <a:xfrm>
            <a:off x="853281" y="3212976"/>
            <a:ext cx="10490200" cy="1955800"/>
          </a:xfrm>
          <a:prstGeom prst="rect">
            <a:avLst/>
          </a:prstGeom>
        </p:spPr>
      </p:pic>
    </p:spTree>
    <p:extLst>
      <p:ext uri="{BB962C8B-B14F-4D97-AF65-F5344CB8AC3E}">
        <p14:creationId xmlns:p14="http://schemas.microsoft.com/office/powerpoint/2010/main" val="46434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9A09D-F242-3044-95FD-A4C0B29C6744}"/>
              </a:ext>
            </a:extLst>
          </p:cNvPr>
          <p:cNvSpPr>
            <a:spLocks noGrp="1"/>
          </p:cNvSpPr>
          <p:nvPr>
            <p:ph type="title"/>
          </p:nvPr>
        </p:nvSpPr>
        <p:spPr/>
        <p:txBody>
          <a:bodyPr/>
          <a:lstStyle/>
          <a:p>
            <a:r>
              <a:rPr lang="en-US" altLang="zh-CN" b="0" dirty="0"/>
              <a:t>Protobuffer </a:t>
            </a:r>
            <a:r>
              <a:rPr lang="en-US" altLang="zh-CN" b="0" dirty="0">
                <a:latin typeface="Futura Medium" panose="020B0602020204020303" pitchFamily="34" charset="-79"/>
                <a:cs typeface="Futura Medium" panose="020B0602020204020303" pitchFamily="34" charset="-79"/>
              </a:rPr>
              <a:t>Define the MNIST Network</a:t>
            </a:r>
            <a:endParaRPr kumimoji="1" lang="zh-CN" altLang="en-US" b="0" dirty="0">
              <a:latin typeface="Futura Medium" panose="020B0602020204020303" pitchFamily="34" charset="-79"/>
              <a:cs typeface="Futura Medium" panose="020B0602020204020303" pitchFamily="34" charset="-79"/>
            </a:endParaRPr>
          </a:p>
        </p:txBody>
      </p:sp>
      <p:pic>
        <p:nvPicPr>
          <p:cNvPr id="5" name="内容占位符 4">
            <a:extLst>
              <a:ext uri="{FF2B5EF4-FFF2-40B4-BE49-F238E27FC236}">
                <a16:creationId xmlns:a16="http://schemas.microsoft.com/office/drawing/2014/main" id="{986D6C28-BABB-2C4B-A967-7A1FA3F61F9D}"/>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23888" y="1818466"/>
            <a:ext cx="5291137" cy="4418845"/>
          </a:xfrm>
          <a:prstGeom prst="rect">
            <a:avLst/>
          </a:prstGeom>
        </p:spPr>
      </p:pic>
      <p:pic>
        <p:nvPicPr>
          <p:cNvPr id="8" name="图片 7">
            <a:extLst>
              <a:ext uri="{FF2B5EF4-FFF2-40B4-BE49-F238E27FC236}">
                <a16:creationId xmlns:a16="http://schemas.microsoft.com/office/drawing/2014/main" id="{F836ADEC-3D08-3345-B865-B15433AFDE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5372" y="1818466"/>
            <a:ext cx="5543643" cy="4418846"/>
          </a:xfrm>
          <a:prstGeom prst="rect">
            <a:avLst/>
          </a:prstGeom>
        </p:spPr>
      </p:pic>
      <p:sp>
        <p:nvSpPr>
          <p:cNvPr id="10" name="矩形 9">
            <a:extLst>
              <a:ext uri="{FF2B5EF4-FFF2-40B4-BE49-F238E27FC236}">
                <a16:creationId xmlns:a16="http://schemas.microsoft.com/office/drawing/2014/main" id="{8961A303-20A4-4F44-ACB3-ECA15B27347A}"/>
              </a:ext>
            </a:extLst>
          </p:cNvPr>
          <p:cNvSpPr/>
          <p:nvPr/>
        </p:nvSpPr>
        <p:spPr>
          <a:xfrm>
            <a:off x="1976153" y="1357002"/>
            <a:ext cx="2586606" cy="400110"/>
          </a:xfrm>
          <a:prstGeom prst="rect">
            <a:avLst/>
          </a:prstGeom>
        </p:spPr>
        <p:txBody>
          <a:bodyPr wrap="none">
            <a:spAutoFit/>
          </a:bodyPr>
          <a:lstStyle/>
          <a:p>
            <a:r>
              <a:rPr lang="en-US" altLang="zh-CN" sz="2000" dirty="0">
                <a:solidFill>
                  <a:srgbClr val="232323"/>
                </a:solidFill>
                <a:latin typeface="Gill Sans MT" panose="020B0502020104020203" pitchFamily="34" charset="0"/>
              </a:rPr>
              <a:t>Writing the Data Layer</a:t>
            </a:r>
          </a:p>
        </p:txBody>
      </p:sp>
      <p:sp>
        <p:nvSpPr>
          <p:cNvPr id="11" name="矩形 10">
            <a:extLst>
              <a:ext uri="{FF2B5EF4-FFF2-40B4-BE49-F238E27FC236}">
                <a16:creationId xmlns:a16="http://schemas.microsoft.com/office/drawing/2014/main" id="{1A818B82-D86E-3145-A0AF-8C7D288FDD57}"/>
              </a:ext>
            </a:extLst>
          </p:cNvPr>
          <p:cNvSpPr/>
          <p:nvPr/>
        </p:nvSpPr>
        <p:spPr>
          <a:xfrm>
            <a:off x="7231325" y="1355356"/>
            <a:ext cx="3291735" cy="400110"/>
          </a:xfrm>
          <a:prstGeom prst="rect">
            <a:avLst/>
          </a:prstGeom>
        </p:spPr>
        <p:txBody>
          <a:bodyPr wrap="none">
            <a:spAutoFit/>
          </a:bodyPr>
          <a:lstStyle/>
          <a:p>
            <a:r>
              <a:rPr lang="en-US" altLang="zh-CN" sz="2000" dirty="0"/>
              <a:t>Writing the Convolution Layer</a:t>
            </a:r>
          </a:p>
        </p:txBody>
      </p:sp>
    </p:spTree>
    <p:extLst>
      <p:ext uri="{BB962C8B-B14F-4D97-AF65-F5344CB8AC3E}">
        <p14:creationId xmlns:p14="http://schemas.microsoft.com/office/powerpoint/2010/main" val="3841354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模型离线优化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7715747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9A09D-F242-3044-95FD-A4C0B29C6744}"/>
              </a:ext>
            </a:extLst>
          </p:cNvPr>
          <p:cNvSpPr>
            <a:spLocks noGrp="1"/>
          </p:cNvSpPr>
          <p:nvPr>
            <p:ph type="title"/>
          </p:nvPr>
        </p:nvSpPr>
        <p:spPr/>
        <p:txBody>
          <a:bodyPr/>
          <a:lstStyle/>
          <a:p>
            <a:r>
              <a:rPr lang="en-US" altLang="zh-CN" b="0" dirty="0"/>
              <a:t>Protobuffer </a:t>
            </a:r>
            <a:r>
              <a:rPr lang="en-US" altLang="zh-CN" b="0" dirty="0">
                <a:latin typeface="Futura Medium" panose="020B0602020204020303" pitchFamily="34" charset="-79"/>
                <a:cs typeface="Futura Medium" panose="020B0602020204020303" pitchFamily="34" charset="-79"/>
              </a:rPr>
              <a:t>Define the MNIST Network</a:t>
            </a:r>
            <a:endParaRPr kumimoji="1" lang="zh-CN" altLang="en-US" b="0" dirty="0">
              <a:latin typeface="Futura Medium" panose="020B0602020204020303" pitchFamily="34" charset="-79"/>
              <a:cs typeface="Futura Medium" panose="020B0602020204020303" pitchFamily="34" charset="-79"/>
            </a:endParaRPr>
          </a:p>
        </p:txBody>
      </p:sp>
      <p:pic>
        <p:nvPicPr>
          <p:cNvPr id="5" name="内容占位符 4">
            <a:extLst>
              <a:ext uri="{FF2B5EF4-FFF2-40B4-BE49-F238E27FC236}">
                <a16:creationId xmlns:a16="http://schemas.microsoft.com/office/drawing/2014/main" id="{986D6C28-BABB-2C4B-A967-7A1FA3F61F9D}"/>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b="25718"/>
          <a:stretch/>
        </p:blipFill>
        <p:spPr>
          <a:xfrm>
            <a:off x="416616" y="2810873"/>
            <a:ext cx="5291137" cy="3282423"/>
          </a:xfrm>
          <a:prstGeom prst="rect">
            <a:avLst/>
          </a:prstGeom>
        </p:spPr>
      </p:pic>
      <p:sp>
        <p:nvSpPr>
          <p:cNvPr id="10" name="矩形 9">
            <a:extLst>
              <a:ext uri="{FF2B5EF4-FFF2-40B4-BE49-F238E27FC236}">
                <a16:creationId xmlns:a16="http://schemas.microsoft.com/office/drawing/2014/main" id="{8961A303-20A4-4F44-ACB3-ECA15B27347A}"/>
              </a:ext>
            </a:extLst>
          </p:cNvPr>
          <p:cNvSpPr/>
          <p:nvPr/>
        </p:nvSpPr>
        <p:spPr>
          <a:xfrm>
            <a:off x="1057821" y="2205488"/>
            <a:ext cx="3689536"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icrosoft YaHei" panose="020B0503020204020204" pitchFamily="34" charset="-122"/>
              </a:rPr>
              <a:t>使用</a:t>
            </a:r>
            <a:r>
              <a:rPr lang="en-US" altLang="zh-CN" sz="2000" dirty="0">
                <a:solidFill>
                  <a:srgbClr val="374154"/>
                </a:solidFill>
                <a:latin typeface="Gill Sans MT" panose="020B0502020104020203" pitchFamily="34" charset="0"/>
                <a:ea typeface="Microsoft YaHei" panose="020B0503020204020204" pitchFamily="34" charset="-122"/>
              </a:rPr>
              <a:t>protobuffer</a:t>
            </a:r>
            <a:r>
              <a:rPr lang="zh-CN" altLang="en-US" sz="2000" dirty="0">
                <a:solidFill>
                  <a:srgbClr val="374154"/>
                </a:solidFill>
                <a:latin typeface="Gill Sans MT" panose="020B0502020104020203" pitchFamily="34" charset="0"/>
                <a:ea typeface="Microsoft YaHei" panose="020B0503020204020204" pitchFamily="34" charset="-122"/>
              </a:rPr>
              <a:t>格式写模型定义</a:t>
            </a:r>
            <a:endParaRPr lang="en-US" altLang="zh-CN" sz="2000" dirty="0">
              <a:solidFill>
                <a:srgbClr val="374154"/>
              </a:solidFill>
              <a:latin typeface="Gill Sans MT" panose="020B0502020104020203" pitchFamily="34" charset="0"/>
              <a:ea typeface="Microsoft YaHei" panose="020B0503020204020204" pitchFamily="34" charset="-122"/>
            </a:endParaRPr>
          </a:p>
        </p:txBody>
      </p:sp>
      <p:sp>
        <p:nvSpPr>
          <p:cNvPr id="11" name="矩形 10">
            <a:extLst>
              <a:ext uri="{FF2B5EF4-FFF2-40B4-BE49-F238E27FC236}">
                <a16:creationId xmlns:a16="http://schemas.microsoft.com/office/drawing/2014/main" id="{1A818B82-D86E-3145-A0AF-8C7D288FDD57}"/>
              </a:ext>
            </a:extLst>
          </p:cNvPr>
          <p:cNvSpPr/>
          <p:nvPr/>
        </p:nvSpPr>
        <p:spPr>
          <a:xfrm>
            <a:off x="7184920" y="2236802"/>
            <a:ext cx="3163045"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Python</a:t>
            </a:r>
            <a:r>
              <a:rPr lang="zh-CN" altLang="en-US" sz="2000" dirty="0">
                <a:solidFill>
                  <a:srgbClr val="374154"/>
                </a:solidFill>
                <a:latin typeface="Gill Sans MT" panose="020B0502020104020203" pitchFamily="34" charset="0"/>
                <a:ea typeface="Microsoft YaHei" panose="020B0503020204020204" pitchFamily="34" charset="-122"/>
              </a:rPr>
              <a:t> 调用</a:t>
            </a:r>
            <a:r>
              <a:rPr lang="en-US" altLang="zh-CN" sz="2000" dirty="0">
                <a:solidFill>
                  <a:srgbClr val="374154"/>
                </a:solidFill>
                <a:latin typeface="Gill Sans MT" panose="020B0502020104020203" pitchFamily="34" charset="0"/>
                <a:ea typeface="Microsoft YaHei" panose="020B0503020204020204" pitchFamily="34" charset="-122"/>
              </a:rPr>
              <a:t>TF</a:t>
            </a:r>
            <a:r>
              <a:rPr lang="zh-CN" altLang="en-US" sz="2000" dirty="0">
                <a:solidFill>
                  <a:srgbClr val="374154"/>
                </a:solidFill>
                <a:latin typeface="Gill Sans MT" panose="020B0502020104020203" pitchFamily="34" charset="0"/>
                <a:ea typeface="Microsoft YaHei" panose="020B0503020204020204" pitchFamily="34" charset="-122"/>
              </a:rPr>
              <a:t>封装好的</a:t>
            </a:r>
            <a:r>
              <a:rPr lang="en-US" altLang="zh-CN" sz="2000" dirty="0">
                <a:solidFill>
                  <a:srgbClr val="374154"/>
                </a:solidFill>
                <a:latin typeface="Gill Sans MT" panose="020B0502020104020203" pitchFamily="34" charset="0"/>
                <a:ea typeface="Microsoft YaHei" panose="020B0503020204020204" pitchFamily="34" charset="-122"/>
              </a:rPr>
              <a:t>API</a:t>
            </a:r>
          </a:p>
        </p:txBody>
      </p:sp>
      <p:pic>
        <p:nvPicPr>
          <p:cNvPr id="3" name="图片 2">
            <a:extLst>
              <a:ext uri="{FF2B5EF4-FFF2-40B4-BE49-F238E27FC236}">
                <a16:creationId xmlns:a16="http://schemas.microsoft.com/office/drawing/2014/main" id="{AFFB106B-31E8-D641-B23B-C2ECD74CCF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74467" y="2834469"/>
            <a:ext cx="5512642" cy="3251200"/>
          </a:xfrm>
          <a:prstGeom prst="rect">
            <a:avLst/>
          </a:prstGeom>
        </p:spPr>
      </p:pic>
      <p:pic>
        <p:nvPicPr>
          <p:cNvPr id="4" name="图片 3">
            <a:extLst>
              <a:ext uri="{FF2B5EF4-FFF2-40B4-BE49-F238E27FC236}">
                <a16:creationId xmlns:a16="http://schemas.microsoft.com/office/drawing/2014/main" id="{E893FF94-8FEE-3240-8806-A40DF89FB2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1917" y="1419792"/>
            <a:ext cx="1728192" cy="593346"/>
          </a:xfrm>
          <a:prstGeom prst="rect">
            <a:avLst/>
          </a:prstGeom>
        </p:spPr>
      </p:pic>
      <p:pic>
        <p:nvPicPr>
          <p:cNvPr id="6" name="图片 5">
            <a:extLst>
              <a:ext uri="{FF2B5EF4-FFF2-40B4-BE49-F238E27FC236}">
                <a16:creationId xmlns:a16="http://schemas.microsoft.com/office/drawing/2014/main" id="{07A20C15-DE5C-F348-B81B-6B58FDD1124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74445" y="1413399"/>
            <a:ext cx="3846198" cy="719457"/>
          </a:xfrm>
          <a:prstGeom prst="rect">
            <a:avLst/>
          </a:prstGeom>
        </p:spPr>
      </p:pic>
    </p:spTree>
    <p:extLst>
      <p:ext uri="{BB962C8B-B14F-4D97-AF65-F5344CB8AC3E}">
        <p14:creationId xmlns:p14="http://schemas.microsoft.com/office/powerpoint/2010/main" val="38925234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7BFB714-4965-E84A-A300-9629F21D7CB0}"/>
              </a:ext>
            </a:extLst>
          </p:cNvPr>
          <p:cNvSpPr>
            <a:spLocks noGrp="1"/>
          </p:cNvSpPr>
          <p:nvPr>
            <p:ph type="title"/>
          </p:nvPr>
        </p:nvSpPr>
        <p:spPr/>
        <p:txBody>
          <a:bodyPr/>
          <a:lstStyle/>
          <a:p>
            <a:r>
              <a:rPr lang="en-US" altLang="zh-CN" dirty="0"/>
              <a:t>Protobuffer</a:t>
            </a:r>
            <a:r>
              <a:rPr lang="zh-CN" altLang="en-US" dirty="0"/>
              <a:t> 编码模式</a:t>
            </a:r>
          </a:p>
        </p:txBody>
      </p:sp>
      <p:sp>
        <p:nvSpPr>
          <p:cNvPr id="3" name="内容占位符 2">
            <a:extLst>
              <a:ext uri="{FF2B5EF4-FFF2-40B4-BE49-F238E27FC236}">
                <a16:creationId xmlns:a16="http://schemas.microsoft.com/office/drawing/2014/main" id="{773888C3-EBF2-5941-9BF0-922F703BFDA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计算机里一般常用的是二进制编码，如</a:t>
            </a:r>
            <a:r>
              <a:rPr lang="en-US" altLang="zh-CN" dirty="0">
                <a:latin typeface="Gill Sans MT" panose="020B0502020104020203" pitchFamily="34" charset="0"/>
              </a:rPr>
              <a:t>int</a:t>
            </a:r>
            <a:r>
              <a:rPr lang="zh-CN" altLang="en-US" dirty="0">
                <a:latin typeface="Gill Sans MT" panose="020B0502020104020203" pitchFamily="34" charset="0"/>
              </a:rPr>
              <a:t>类型由</a:t>
            </a:r>
            <a:r>
              <a:rPr lang="en-US" altLang="zh-CN" dirty="0">
                <a:latin typeface="Gill Sans MT" panose="020B0502020104020203" pitchFamily="34" charset="0"/>
              </a:rPr>
              <a:t>32</a:t>
            </a:r>
            <a:r>
              <a:rPr lang="zh-CN" altLang="en-US" dirty="0">
                <a:latin typeface="Gill Sans MT" panose="020B0502020104020203" pitchFamily="34" charset="0"/>
              </a:rPr>
              <a:t>位组成，每位代表数值</a:t>
            </a:r>
            <a:r>
              <a:rPr lang="en-US" altLang="zh-CN" dirty="0">
                <a:latin typeface="Gill Sans MT" panose="020B0502020104020203" pitchFamily="34" charset="0"/>
              </a:rPr>
              <a:t>2</a:t>
            </a:r>
            <a:r>
              <a:rPr lang="zh-CN" altLang="en-US" dirty="0">
                <a:latin typeface="Gill Sans MT" panose="020B0502020104020203" pitchFamily="34" charset="0"/>
              </a:rPr>
              <a:t>的</a:t>
            </a:r>
            <a:r>
              <a:rPr lang="en-US" altLang="zh-CN" dirty="0">
                <a:latin typeface="Gill Sans MT" panose="020B0502020104020203" pitchFamily="34" charset="0"/>
              </a:rPr>
              <a:t>n</a:t>
            </a:r>
            <a:r>
              <a:rPr lang="zh-CN" altLang="en-US" dirty="0">
                <a:latin typeface="Gill Sans MT" panose="020B0502020104020203" pitchFamily="34" charset="0"/>
              </a:rPr>
              <a:t>次方，</a:t>
            </a:r>
            <a:r>
              <a:rPr lang="en-US" altLang="zh-CN" dirty="0">
                <a:latin typeface="Gill Sans MT" panose="020B0502020104020203" pitchFamily="34" charset="0"/>
              </a:rPr>
              <a:t>n</a:t>
            </a:r>
            <a:r>
              <a:rPr lang="zh-CN" altLang="en-US" dirty="0">
                <a:latin typeface="Gill Sans MT" panose="020B0502020104020203" pitchFamily="34" charset="0"/>
              </a:rPr>
              <a:t>的范围是</a:t>
            </a:r>
            <a:r>
              <a:rPr lang="en-US" altLang="zh-CN" dirty="0">
                <a:latin typeface="Gill Sans MT" panose="020B0502020104020203" pitchFamily="34" charset="0"/>
              </a:rPr>
              <a:t>0-31</a:t>
            </a:r>
            <a:r>
              <a:rPr lang="zh-CN" altLang="en-US" dirty="0">
                <a:latin typeface="Gill Sans MT" panose="020B0502020104020203" pitchFamily="34" charset="0"/>
              </a:rPr>
              <a:t>。</a:t>
            </a:r>
            <a:r>
              <a:rPr lang="en-US" altLang="zh-CN" dirty="0">
                <a:latin typeface="Gill Sans MT" panose="020B0502020104020203" pitchFamily="34" charset="0"/>
              </a:rPr>
              <a:t>Protobuffer</a:t>
            </a:r>
            <a:r>
              <a:rPr lang="zh-CN" altLang="en-US" dirty="0">
                <a:latin typeface="Gill Sans MT" panose="020B0502020104020203" pitchFamily="34" charset="0"/>
              </a:rPr>
              <a:t> 采用 </a:t>
            </a:r>
            <a:r>
              <a:rPr lang="en-US" altLang="zh-CN" dirty="0">
                <a:latin typeface="Gill Sans MT" panose="020B0502020104020203" pitchFamily="34" charset="0"/>
              </a:rPr>
              <a:t>TLV</a:t>
            </a:r>
            <a:r>
              <a:rPr lang="zh-CN" altLang="en-US" dirty="0">
                <a:latin typeface="Gill Sans MT" panose="020B0502020104020203" pitchFamily="34" charset="0"/>
              </a:rPr>
              <a:t> 编码模式，即把一个信息按照 </a:t>
            </a:r>
            <a:r>
              <a:rPr lang="en-US" altLang="zh-CN" dirty="0">
                <a:latin typeface="Gill Sans MT" panose="020B0502020104020203" pitchFamily="34" charset="0"/>
              </a:rPr>
              <a:t>tag-length-value</a:t>
            </a:r>
            <a:r>
              <a:rPr lang="zh-CN" altLang="en-US" dirty="0">
                <a:latin typeface="Gill Sans MT" panose="020B0502020104020203" pitchFamily="34" charset="0"/>
              </a:rPr>
              <a:t> 的模式进行编码。</a:t>
            </a:r>
            <a:r>
              <a:rPr lang="en-US" altLang="zh-CN" dirty="0">
                <a:latin typeface="Gill Sans MT" panose="020B0502020104020203" pitchFamily="34" charset="0"/>
              </a:rPr>
              <a:t>tag</a:t>
            </a:r>
            <a:r>
              <a:rPr lang="zh-CN" altLang="en-US" dirty="0">
                <a:latin typeface="Gill Sans MT" panose="020B0502020104020203" pitchFamily="34" charset="0"/>
              </a:rPr>
              <a:t> 和 </a:t>
            </a:r>
            <a:r>
              <a:rPr lang="en-US" altLang="zh-CN" dirty="0">
                <a:latin typeface="Gill Sans MT" panose="020B0502020104020203" pitchFamily="34" charset="0"/>
              </a:rPr>
              <a:t>value</a:t>
            </a:r>
            <a:r>
              <a:rPr lang="zh-CN" altLang="en-US" dirty="0">
                <a:latin typeface="Gill Sans MT" panose="020B0502020104020203" pitchFamily="34" charset="0"/>
              </a:rPr>
              <a:t> 部分类似于字典的 </a:t>
            </a:r>
            <a:r>
              <a:rPr lang="en-US" altLang="zh-CN" dirty="0">
                <a:latin typeface="Gill Sans MT" panose="020B0502020104020203" pitchFamily="34" charset="0"/>
              </a:rPr>
              <a:t>key</a:t>
            </a:r>
            <a:r>
              <a:rPr lang="zh-CN" altLang="en-US" dirty="0">
                <a:latin typeface="Gill Sans MT" panose="020B0502020104020203" pitchFamily="34" charset="0"/>
              </a:rPr>
              <a:t> 和 </a:t>
            </a:r>
            <a:r>
              <a:rPr lang="en-US" altLang="zh-CN" dirty="0">
                <a:latin typeface="Gill Sans MT" panose="020B0502020104020203" pitchFamily="34" charset="0"/>
              </a:rPr>
              <a:t>value</a:t>
            </a:r>
            <a:r>
              <a:rPr lang="zh-CN" altLang="en-US" dirty="0">
                <a:latin typeface="Gill Sans MT" panose="020B0502020104020203" pitchFamily="34" charset="0"/>
              </a:rPr>
              <a:t>，</a:t>
            </a:r>
            <a:r>
              <a:rPr lang="en-US" altLang="zh-CN" dirty="0">
                <a:latin typeface="Gill Sans MT" panose="020B0502020104020203" pitchFamily="34" charset="0"/>
              </a:rPr>
              <a:t>length</a:t>
            </a:r>
            <a:r>
              <a:rPr lang="zh-CN" altLang="en-US" dirty="0">
                <a:latin typeface="Gill Sans MT" panose="020B0502020104020203" pitchFamily="34" charset="0"/>
              </a:rPr>
              <a:t> 表示 </a:t>
            </a:r>
            <a:r>
              <a:rPr lang="en-US" altLang="zh-CN" dirty="0">
                <a:latin typeface="Gill Sans MT" panose="020B0502020104020203" pitchFamily="34" charset="0"/>
              </a:rPr>
              <a:t>value</a:t>
            </a:r>
            <a:r>
              <a:rPr lang="zh-CN" altLang="en-US" dirty="0">
                <a:latin typeface="Gill Sans MT" panose="020B0502020104020203" pitchFamily="34" charset="0"/>
              </a:rPr>
              <a:t> 的长度，此外</a:t>
            </a:r>
            <a:r>
              <a:rPr lang="en-US" altLang="zh-CN" dirty="0">
                <a:latin typeface="Gill Sans MT" panose="020B0502020104020203" pitchFamily="34" charset="0"/>
              </a:rPr>
              <a:t> Protobuffer</a:t>
            </a:r>
            <a:r>
              <a:rPr lang="zh-CN" altLang="en-US" dirty="0">
                <a:latin typeface="Gill Sans MT" panose="020B0502020104020203" pitchFamily="34" charset="0"/>
              </a:rPr>
              <a:t> 用 </a:t>
            </a:r>
            <a:r>
              <a:rPr lang="en-US" altLang="zh-CN" dirty="0">
                <a:latin typeface="Gill Sans MT" panose="020B0502020104020203" pitchFamily="34" charset="0"/>
              </a:rPr>
              <a:t>message</a:t>
            </a:r>
            <a:r>
              <a:rPr lang="zh-CN" altLang="en-US" dirty="0">
                <a:latin typeface="Gill Sans MT" panose="020B0502020104020203" pitchFamily="34" charset="0"/>
              </a:rPr>
              <a:t> 来作为描述对象的结构体。</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164C924E-27A7-FE43-B8CB-0BF63C3857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7901" y="3533786"/>
            <a:ext cx="8811964" cy="2631518"/>
          </a:xfrm>
          <a:prstGeom prst="rect">
            <a:avLst/>
          </a:prstGeom>
        </p:spPr>
      </p:pic>
    </p:spTree>
    <p:extLst>
      <p:ext uri="{BB962C8B-B14F-4D97-AF65-F5344CB8AC3E}">
        <p14:creationId xmlns:p14="http://schemas.microsoft.com/office/powerpoint/2010/main" val="126046611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A751985-ECC8-FA45-9E91-E5BB2D90CB89}"/>
              </a:ext>
            </a:extLst>
          </p:cNvPr>
          <p:cNvSpPr>
            <a:spLocks noGrp="1"/>
          </p:cNvSpPr>
          <p:nvPr>
            <p:ph type="title"/>
          </p:nvPr>
        </p:nvSpPr>
        <p:spPr/>
        <p:txBody>
          <a:bodyPr/>
          <a:lstStyle/>
          <a:p>
            <a:r>
              <a:rPr lang="en-US" altLang="zh-CN" dirty="0"/>
              <a:t>Protobuffer</a:t>
            </a:r>
            <a:r>
              <a:rPr lang="zh-CN" altLang="en-US" dirty="0"/>
              <a:t> 遍解码过程</a:t>
            </a:r>
          </a:p>
        </p:txBody>
      </p:sp>
      <p:sp>
        <p:nvSpPr>
          <p:cNvPr id="6" name="内容占位符 5">
            <a:extLst>
              <a:ext uri="{FF2B5EF4-FFF2-40B4-BE49-F238E27FC236}">
                <a16:creationId xmlns:a16="http://schemas.microsoft.com/office/drawing/2014/main" id="{46661B3F-A8B6-1F48-AC37-D00A10D1C0D0}"/>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根 </a:t>
            </a:r>
            <a:r>
              <a:rPr lang="en-US" altLang="zh-CN" dirty="0">
                <a:latin typeface="Gill Sans MT" panose="020B0502020104020203" pitchFamily="34" charset="0"/>
              </a:rPr>
              <a:t>message</a:t>
            </a:r>
            <a:r>
              <a:rPr lang="zh-CN" altLang="en-US" dirty="0">
                <a:latin typeface="Gill Sans MT" panose="020B0502020104020203" pitchFamily="34" charset="0"/>
              </a:rPr>
              <a:t> 由多个 </a:t>
            </a:r>
            <a:r>
              <a:rPr lang="en-US" altLang="zh-CN" dirty="0">
                <a:latin typeface="Gill Sans MT" panose="020B0502020104020203" pitchFamily="34" charset="0"/>
              </a:rPr>
              <a:t>TLV</a:t>
            </a:r>
            <a:r>
              <a:rPr lang="zh-CN" altLang="en-US" dirty="0">
                <a:latin typeface="Gill Sans MT" panose="020B0502020104020203" pitchFamily="34" charset="0"/>
              </a:rPr>
              <a:t> 形式的 </a:t>
            </a:r>
            <a:r>
              <a:rPr lang="en-US" altLang="zh-CN" dirty="0">
                <a:latin typeface="Gill Sans MT" panose="020B0502020104020203" pitchFamily="34" charset="0"/>
              </a:rPr>
              <a:t>field</a:t>
            </a:r>
            <a:r>
              <a:rPr lang="zh-CN" altLang="en-US" dirty="0">
                <a:latin typeface="Gill Sans MT" panose="020B0502020104020203" pitchFamily="34" charset="0"/>
              </a:rPr>
              <a:t> 组成，解析 </a:t>
            </a:r>
            <a:r>
              <a:rPr lang="en-US" altLang="zh-CN" dirty="0">
                <a:latin typeface="Gill Sans MT" panose="020B0502020104020203" pitchFamily="34" charset="0"/>
              </a:rPr>
              <a:t>message</a:t>
            </a:r>
            <a:r>
              <a:rPr lang="zh-CN" altLang="en-US" dirty="0">
                <a:latin typeface="Gill Sans MT" panose="020B0502020104020203" pitchFamily="34" charset="0"/>
              </a:rPr>
              <a:t> 的时候逐个去解析 </a:t>
            </a:r>
            <a:r>
              <a:rPr lang="en-US" altLang="zh-CN" dirty="0">
                <a:latin typeface="Gill Sans MT" panose="020B0502020104020203" pitchFamily="34" charset="0"/>
              </a:rPr>
              <a:t>field</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由于 </a:t>
            </a:r>
            <a:r>
              <a:rPr lang="en-US" altLang="zh-CN" dirty="0">
                <a:latin typeface="Gill Sans MT" panose="020B0502020104020203" pitchFamily="34" charset="0"/>
              </a:rPr>
              <a:t>field</a:t>
            </a:r>
            <a:r>
              <a:rPr lang="zh-CN" altLang="en-US" dirty="0">
                <a:latin typeface="Gill Sans MT" panose="020B0502020104020203" pitchFamily="34" charset="0"/>
              </a:rPr>
              <a:t> 是 </a:t>
            </a:r>
            <a:r>
              <a:rPr lang="en-US" altLang="zh-CN" dirty="0">
                <a:latin typeface="Gill Sans MT" panose="020B0502020104020203" pitchFamily="34" charset="0"/>
              </a:rPr>
              <a:t>TLV</a:t>
            </a:r>
            <a:r>
              <a:rPr lang="zh-CN" altLang="en-US" dirty="0">
                <a:latin typeface="Gill Sans MT" panose="020B0502020104020203" pitchFamily="34" charset="0"/>
              </a:rPr>
              <a:t> 形式，因此可以知道每个 </a:t>
            </a:r>
            <a:r>
              <a:rPr lang="en-US" altLang="zh-CN" dirty="0">
                <a:latin typeface="Gill Sans MT" panose="020B0502020104020203" pitchFamily="34" charset="0"/>
              </a:rPr>
              <a:t>field</a:t>
            </a:r>
            <a:r>
              <a:rPr lang="zh-CN" altLang="en-US" dirty="0">
                <a:latin typeface="Gill Sans MT" panose="020B0502020104020203" pitchFamily="34" charset="0"/>
              </a:rPr>
              <a:t> 的长度，然后通过偏移上一个 </a:t>
            </a:r>
            <a:r>
              <a:rPr lang="en-US" altLang="zh-CN" dirty="0">
                <a:latin typeface="Gill Sans MT" panose="020B0502020104020203" pitchFamily="34" charset="0"/>
              </a:rPr>
              <a:t>field</a:t>
            </a:r>
            <a:r>
              <a:rPr lang="zh-CN" altLang="en-US" dirty="0">
                <a:latin typeface="Gill Sans MT" panose="020B0502020104020203" pitchFamily="34" charset="0"/>
              </a:rPr>
              <a:t> 长度找到下一个 </a:t>
            </a:r>
            <a:r>
              <a:rPr lang="en-US" altLang="zh-CN" dirty="0">
                <a:latin typeface="Gill Sans MT" panose="020B0502020104020203" pitchFamily="34" charset="0"/>
              </a:rPr>
              <a:t>field</a:t>
            </a:r>
            <a:r>
              <a:rPr lang="zh-CN" altLang="en-US" dirty="0">
                <a:latin typeface="Gill Sans MT" panose="020B0502020104020203" pitchFamily="34" charset="0"/>
              </a:rPr>
              <a:t> 的起始地址。其中 </a:t>
            </a:r>
            <a:r>
              <a:rPr lang="en-US" altLang="zh-CN" dirty="0">
                <a:latin typeface="Gill Sans MT" panose="020B0502020104020203" pitchFamily="34" charset="0"/>
              </a:rPr>
              <a:t>field</a:t>
            </a:r>
            <a:r>
              <a:rPr lang="zh-CN" altLang="en-US" dirty="0">
                <a:latin typeface="Gill Sans MT" panose="020B0502020104020203" pitchFamily="34" charset="0"/>
              </a:rPr>
              <a:t> 的 </a:t>
            </a:r>
            <a:r>
              <a:rPr lang="en-US" altLang="zh-CN" dirty="0">
                <a:latin typeface="Gill Sans MT" panose="020B0502020104020203" pitchFamily="34" charset="0"/>
              </a:rPr>
              <a:t>value</a:t>
            </a:r>
            <a:r>
              <a:rPr lang="zh-CN" altLang="en-US" dirty="0">
                <a:latin typeface="Gill Sans MT" panose="020B0502020104020203" pitchFamily="34" charset="0"/>
              </a:rPr>
              <a:t> 也可以是一个嵌套 </a:t>
            </a:r>
            <a:r>
              <a:rPr lang="en-US" altLang="zh-CN" dirty="0">
                <a:latin typeface="Gill Sans MT" panose="020B0502020104020203" pitchFamily="34" charset="0"/>
              </a:rPr>
              <a:t>message</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field</a:t>
            </a:r>
            <a:r>
              <a:rPr lang="zh-CN" altLang="en-US" dirty="0">
                <a:latin typeface="Gill Sans MT" panose="020B0502020104020203" pitchFamily="34" charset="0"/>
              </a:rPr>
              <a:t> 先解析 </a:t>
            </a:r>
            <a:r>
              <a:rPr lang="en-US" altLang="zh-CN" dirty="0">
                <a:latin typeface="Gill Sans MT" panose="020B0502020104020203" pitchFamily="34" charset="0"/>
              </a:rPr>
              <a:t>tag</a:t>
            </a:r>
            <a:r>
              <a:rPr lang="zh-CN" altLang="en-US" dirty="0">
                <a:latin typeface="Gill Sans MT" panose="020B0502020104020203" pitchFamily="34" charset="0"/>
              </a:rPr>
              <a:t> 得到 </a:t>
            </a:r>
            <a:r>
              <a:rPr lang="en-US" altLang="zh-CN" dirty="0" err="1">
                <a:latin typeface="Gill Sans MT" panose="020B0502020104020203" pitchFamily="34" charset="0"/>
              </a:rPr>
              <a:t>field_num</a:t>
            </a:r>
            <a:r>
              <a:rPr lang="zh-CN" altLang="en-US" dirty="0">
                <a:latin typeface="Gill Sans MT" panose="020B0502020104020203" pitchFamily="34" charset="0"/>
              </a:rPr>
              <a:t> 和 </a:t>
            </a:r>
            <a:r>
              <a:rPr lang="en-US" altLang="zh-CN" dirty="0">
                <a:latin typeface="Gill Sans MT" panose="020B0502020104020203" pitchFamily="34" charset="0"/>
              </a:rPr>
              <a:t>type</a:t>
            </a:r>
            <a:r>
              <a:rPr lang="zh-CN" altLang="en-US" dirty="0">
                <a:latin typeface="Gill Sans MT" panose="020B0502020104020203" pitchFamily="34" charset="0"/>
              </a:rPr>
              <a:t>。</a:t>
            </a:r>
            <a:r>
              <a:rPr lang="en-US" altLang="zh-CN" dirty="0" err="1">
                <a:latin typeface="Gill Sans MT" panose="020B0502020104020203" pitchFamily="34" charset="0"/>
              </a:rPr>
              <a:t>field_num</a:t>
            </a:r>
            <a:r>
              <a:rPr lang="zh-CN" altLang="en-US" dirty="0">
                <a:latin typeface="Gill Sans MT" panose="020B0502020104020203" pitchFamily="34" charset="0"/>
              </a:rPr>
              <a:t> 是属性 </a:t>
            </a:r>
            <a:r>
              <a:rPr lang="en-US" altLang="zh-CN" dirty="0">
                <a:latin typeface="Gill Sans MT" panose="020B0502020104020203" pitchFamily="34" charset="0"/>
              </a:rPr>
              <a:t>ID</a:t>
            </a:r>
            <a:r>
              <a:rPr lang="zh-CN" altLang="en-US" dirty="0">
                <a:latin typeface="Gill Sans MT" panose="020B0502020104020203" pitchFamily="34" charset="0"/>
              </a:rPr>
              <a:t>，</a:t>
            </a:r>
            <a:r>
              <a:rPr lang="en-US" altLang="zh-CN" dirty="0">
                <a:latin typeface="Gill Sans MT" panose="020B0502020104020203" pitchFamily="34" charset="0"/>
              </a:rPr>
              <a:t>type</a:t>
            </a:r>
            <a:r>
              <a:rPr lang="zh-CN" altLang="en-US" dirty="0">
                <a:latin typeface="Gill Sans MT" panose="020B0502020104020203" pitchFamily="34" charset="0"/>
              </a:rPr>
              <a:t> 帮助确定后面的 </a:t>
            </a:r>
            <a:r>
              <a:rPr lang="en-US" altLang="zh-CN" dirty="0">
                <a:latin typeface="Gill Sans MT" panose="020B0502020104020203" pitchFamily="34" charset="0"/>
              </a:rPr>
              <a:t>value</a:t>
            </a:r>
            <a:r>
              <a:rPr lang="zh-CN" altLang="en-US" dirty="0">
                <a:latin typeface="Gill Sans MT" panose="020B0502020104020203" pitchFamily="34" charset="0"/>
              </a:rPr>
              <a:t> 一种编码算法对数据进行解码。</a:t>
            </a:r>
          </a:p>
        </p:txBody>
      </p:sp>
    </p:spTree>
    <p:extLst>
      <p:ext uri="{BB962C8B-B14F-4D97-AF65-F5344CB8AC3E}">
        <p14:creationId xmlns:p14="http://schemas.microsoft.com/office/powerpoint/2010/main" val="1979382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EC15D2-C190-BE46-ACCD-8D683DD0A39B}"/>
              </a:ext>
            </a:extLst>
          </p:cNvPr>
          <p:cNvSpPr>
            <a:spLocks noGrp="1"/>
          </p:cNvSpPr>
          <p:nvPr>
            <p:ph type="title"/>
          </p:nvPr>
        </p:nvSpPr>
        <p:spPr/>
        <p:txBody>
          <a:bodyPr/>
          <a:lstStyle/>
          <a:p>
            <a:r>
              <a:rPr lang="en-US" altLang="zh-CN" b="0" dirty="0"/>
              <a:t>FlatBuffers</a:t>
            </a:r>
            <a:endParaRPr lang="zh-CN" altLang="en-US" b="0" dirty="0"/>
          </a:p>
        </p:txBody>
      </p:sp>
      <p:sp>
        <p:nvSpPr>
          <p:cNvPr id="6" name="内容占位符 5">
            <a:extLst>
              <a:ext uri="{FF2B5EF4-FFF2-40B4-BE49-F238E27FC236}">
                <a16:creationId xmlns:a16="http://schemas.microsoft.com/office/drawing/2014/main" id="{2D43F3ED-D93A-704F-B784-CFE2D3FCBD4F}"/>
              </a:ext>
            </a:extLst>
          </p:cNvPr>
          <p:cNvSpPr>
            <a:spLocks noGrp="1"/>
          </p:cNvSpPr>
          <p:nvPr>
            <p:ph sz="half" idx="1"/>
          </p:nvPr>
        </p:nvSpPr>
        <p:spPr>
          <a:xfrm>
            <a:off x="623635" y="1412776"/>
            <a:ext cx="10963473" cy="1152128"/>
          </a:xfrm>
        </p:spPr>
        <p:txBody>
          <a:bodyPr/>
          <a:lstStyle/>
          <a:p>
            <a:pPr>
              <a:lnSpc>
                <a:spcPct val="150000"/>
              </a:lnSpc>
            </a:pPr>
            <a:r>
              <a:rPr lang="en-US" altLang="zh-CN" dirty="0">
                <a:latin typeface="Gill Sans MT" panose="020B0502020104020203" pitchFamily="34" charset="0"/>
              </a:rPr>
              <a:t>FlatBuffers </a:t>
            </a:r>
            <a:r>
              <a:rPr lang="zh-CN" altLang="en-US" dirty="0">
                <a:latin typeface="Gill Sans MT" panose="020B0502020104020203" pitchFamily="34" charset="0"/>
              </a:rPr>
              <a:t>主要针对部署和对性能有要求的应用。相对于 </a:t>
            </a:r>
            <a:r>
              <a:rPr lang="en-US" altLang="zh-CN" dirty="0">
                <a:latin typeface="Gill Sans MT" panose="020B0502020104020203" pitchFamily="34" charset="0"/>
              </a:rPr>
              <a:t>Protocol Buffers</a:t>
            </a:r>
            <a:r>
              <a:rPr lang="zh-CN" altLang="en-US" dirty="0">
                <a:latin typeface="Gill Sans MT" panose="020B0502020104020203" pitchFamily="34" charset="0"/>
              </a:rPr>
              <a:t>，</a:t>
            </a:r>
            <a:r>
              <a:rPr lang="en-US" altLang="zh-CN" dirty="0">
                <a:latin typeface="Gill Sans MT" panose="020B0502020104020203" pitchFamily="34" charset="0"/>
              </a:rPr>
              <a:t>FlatBuffers </a:t>
            </a:r>
            <a:r>
              <a:rPr lang="zh-CN" altLang="en-US" dirty="0">
                <a:latin typeface="Gill Sans MT" panose="020B0502020104020203" pitchFamily="34" charset="0"/>
              </a:rPr>
              <a:t>不需要解析，只通过序列化后的二进制</a:t>
            </a:r>
            <a:r>
              <a:rPr lang="en-US" altLang="zh-CN" dirty="0">
                <a:latin typeface="Gill Sans MT" panose="020B0502020104020203" pitchFamily="34" charset="0"/>
              </a:rPr>
              <a:t>buffer</a:t>
            </a:r>
            <a:r>
              <a:rPr lang="zh-CN" altLang="en-US" dirty="0">
                <a:latin typeface="Gill Sans MT" panose="020B0502020104020203" pitchFamily="34" charset="0"/>
              </a:rPr>
              <a:t>即可完成数据访问。</a:t>
            </a:r>
            <a:r>
              <a:rPr lang="en-US" altLang="zh-CN" dirty="0"/>
              <a:t>FlatBuffers </a:t>
            </a:r>
            <a:r>
              <a:rPr lang="zh-CN" altLang="en-US" dirty="0"/>
              <a:t>的主要特点有：</a:t>
            </a:r>
            <a:endParaRPr lang="zh-CN" altLang="en-US" dirty="0">
              <a:latin typeface="Gill Sans MT" panose="020B0502020104020203" pitchFamily="34" charset="0"/>
            </a:endParaRPr>
          </a:p>
        </p:txBody>
      </p:sp>
      <p:grpSp>
        <p:nvGrpSpPr>
          <p:cNvPr id="3" name="组合 2">
            <a:extLst>
              <a:ext uri="{FF2B5EF4-FFF2-40B4-BE49-F238E27FC236}">
                <a16:creationId xmlns:a16="http://schemas.microsoft.com/office/drawing/2014/main" id="{BFFEF4E1-2139-B14F-894D-E7A6E67D4A46}"/>
              </a:ext>
            </a:extLst>
          </p:cNvPr>
          <p:cNvGrpSpPr/>
          <p:nvPr/>
        </p:nvGrpSpPr>
        <p:grpSpPr>
          <a:xfrm>
            <a:off x="1561877" y="4533788"/>
            <a:ext cx="8909353" cy="1487500"/>
            <a:chOff x="1633885" y="4400105"/>
            <a:chExt cx="8909353" cy="1487500"/>
          </a:xfrm>
        </p:grpSpPr>
        <p:pic>
          <p:nvPicPr>
            <p:cNvPr id="2" name="图片 1">
              <a:extLst>
                <a:ext uri="{FF2B5EF4-FFF2-40B4-BE49-F238E27FC236}">
                  <a16:creationId xmlns:a16="http://schemas.microsoft.com/office/drawing/2014/main" id="{3E09369B-DCED-5744-9E97-52C348DBFA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4412441"/>
              <a:ext cx="7181161" cy="1462829"/>
            </a:xfrm>
            <a:prstGeom prst="rect">
              <a:avLst/>
            </a:prstGeom>
          </p:spPr>
        </p:pic>
        <p:pic>
          <p:nvPicPr>
            <p:cNvPr id="8" name="图片 7">
              <a:extLst>
                <a:ext uri="{FF2B5EF4-FFF2-40B4-BE49-F238E27FC236}">
                  <a16:creationId xmlns:a16="http://schemas.microsoft.com/office/drawing/2014/main" id="{30F3E76D-ECD7-BB4B-A398-A4EDE7F4ED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33885" y="4400105"/>
              <a:ext cx="1487500" cy="1487500"/>
            </a:xfrm>
            <a:prstGeom prst="rect">
              <a:avLst/>
            </a:prstGeom>
          </p:spPr>
        </p:pic>
      </p:grpSp>
      <p:sp>
        <p:nvSpPr>
          <p:cNvPr id="4" name="矩形 3">
            <a:extLst>
              <a:ext uri="{FF2B5EF4-FFF2-40B4-BE49-F238E27FC236}">
                <a16:creationId xmlns:a16="http://schemas.microsoft.com/office/drawing/2014/main" id="{AB43DF51-EFC7-014F-8E46-7EFB2B12A20D}"/>
              </a:ext>
            </a:extLst>
          </p:cNvPr>
          <p:cNvSpPr/>
          <p:nvPr/>
        </p:nvSpPr>
        <p:spPr>
          <a:xfrm>
            <a:off x="2128122" y="2636912"/>
            <a:ext cx="9458986" cy="1440000"/>
          </a:xfrm>
          <a:prstGeom prst="rect">
            <a:avLst/>
          </a:prstGeom>
        </p:spPr>
        <p:txBody>
          <a:bodyPr wrap="square" numCol="2">
            <a:spAutoFit/>
          </a:bodyPr>
          <a:lstStyle/>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数据访问不需要解析</a:t>
            </a:r>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内存高效、速度快</a:t>
            </a:r>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生成的代码量小</a:t>
            </a:r>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可扩展性强</a:t>
            </a:r>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强类型检测</a:t>
            </a:r>
            <a:endParaRPr lang="en-US" altLang="zh-CN" sz="2000" dirty="0">
              <a:solidFill>
                <a:srgbClr val="374154"/>
              </a:solidFill>
              <a:latin typeface="Gill Sans MT" panose="020B0502020104020203" pitchFamily="34" charset="0"/>
              <a:ea typeface="+mj-ea"/>
            </a:endParaRPr>
          </a:p>
          <a:p>
            <a:pPr marL="342900" indent="-342900">
              <a:lnSpc>
                <a:spcPct val="150000"/>
              </a:lnSpc>
              <a:buClr>
                <a:srgbClr val="6FC4F7"/>
              </a:buClr>
              <a:buFont typeface="+mj-lt"/>
              <a:buAutoNum type="arabicPeriod"/>
            </a:pPr>
            <a:r>
              <a:rPr lang="zh-CN" altLang="en-US" sz="2000" dirty="0">
                <a:solidFill>
                  <a:srgbClr val="374154"/>
                </a:solidFill>
                <a:latin typeface="Gill Sans MT" panose="020B0502020104020203" pitchFamily="34" charset="0"/>
                <a:ea typeface="+mj-ea"/>
              </a:rPr>
              <a:t>易于使用</a:t>
            </a:r>
            <a:endParaRPr lang="en-US" altLang="zh-CN" sz="2000"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32446247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65C929-9D1D-7B4A-B433-B99A6065ECE5}"/>
              </a:ext>
            </a:extLst>
          </p:cNvPr>
          <p:cNvSpPr>
            <a:spLocks noGrp="1"/>
          </p:cNvSpPr>
          <p:nvPr>
            <p:ph type="title"/>
          </p:nvPr>
        </p:nvSpPr>
        <p:spPr/>
        <p:txBody>
          <a:bodyPr/>
          <a:lstStyle/>
          <a:p>
            <a:r>
              <a:rPr lang="en-US" altLang="zh-CN" dirty="0"/>
              <a:t>Protobuf VS FlatBuffers</a:t>
            </a:r>
            <a:endParaRPr lang="zh-CN" altLang="en-US" dirty="0"/>
          </a:p>
        </p:txBody>
      </p:sp>
      <p:graphicFrame>
        <p:nvGraphicFramePr>
          <p:cNvPr id="7" name="内容占位符 6">
            <a:extLst>
              <a:ext uri="{FF2B5EF4-FFF2-40B4-BE49-F238E27FC236}">
                <a16:creationId xmlns:a16="http://schemas.microsoft.com/office/drawing/2014/main" id="{ED982E80-A4F3-EA4A-8465-CC634B9089B4}"/>
              </a:ext>
            </a:extLst>
          </p:cNvPr>
          <p:cNvGraphicFramePr>
            <a:graphicFrameLocks noGrp="1"/>
          </p:cNvGraphicFramePr>
          <p:nvPr>
            <p:ph sz="half" idx="1"/>
            <p:extLst>
              <p:ext uri="{D42A27DB-BD31-4B8C-83A1-F6EECF244321}">
                <p14:modId xmlns:p14="http://schemas.microsoft.com/office/powerpoint/2010/main" val="4233362212"/>
              </p:ext>
            </p:extLst>
          </p:nvPr>
        </p:nvGraphicFramePr>
        <p:xfrm>
          <a:off x="623635" y="1556792"/>
          <a:ext cx="10963473" cy="4554803"/>
        </p:xfrm>
        <a:graphic>
          <a:graphicData uri="http://schemas.openxmlformats.org/drawingml/2006/table">
            <a:tbl>
              <a:tblPr/>
              <a:tblGrid>
                <a:gridCol w="3654491">
                  <a:extLst>
                    <a:ext uri="{9D8B030D-6E8A-4147-A177-3AD203B41FA5}">
                      <a16:colId xmlns:a16="http://schemas.microsoft.com/office/drawing/2014/main" val="2337064586"/>
                    </a:ext>
                  </a:extLst>
                </a:gridCol>
                <a:gridCol w="3654491">
                  <a:extLst>
                    <a:ext uri="{9D8B030D-6E8A-4147-A177-3AD203B41FA5}">
                      <a16:colId xmlns:a16="http://schemas.microsoft.com/office/drawing/2014/main" val="4129591127"/>
                    </a:ext>
                  </a:extLst>
                </a:gridCol>
                <a:gridCol w="3654491">
                  <a:extLst>
                    <a:ext uri="{9D8B030D-6E8A-4147-A177-3AD203B41FA5}">
                      <a16:colId xmlns:a16="http://schemas.microsoft.com/office/drawing/2014/main" val="3619073632"/>
                    </a:ext>
                  </a:extLst>
                </a:gridCol>
              </a:tblGrid>
              <a:tr h="811990">
                <a:tc>
                  <a:txBody>
                    <a:bodyPr/>
                    <a:lstStyle/>
                    <a:p>
                      <a:pPr algn="l"/>
                      <a:endParaRPr lang="en-US" sz="1600" b="1" dirty="0">
                        <a:solidFill>
                          <a:srgbClr val="4F4F4F"/>
                        </a:solidFill>
                        <a:effectLst/>
                        <a:latin typeface="Gill Sans MT" panose="020B0502020104020203" pitchFamily="34" charset="0"/>
                        <a:ea typeface="+mj-ea"/>
                      </a:endParaRP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b="1" dirty="0">
                          <a:solidFill>
                            <a:srgbClr val="4F4F4F"/>
                          </a:solidFill>
                          <a:effectLst/>
                          <a:latin typeface="Gill Sans MT" panose="020B0502020104020203" pitchFamily="34" charset="0"/>
                          <a:ea typeface="+mj-ea"/>
                        </a:rPr>
                        <a:t>Proto</a:t>
                      </a:r>
                      <a:r>
                        <a:rPr lang="zh-CN" altLang="en-US" sz="1600" b="1" dirty="0">
                          <a:solidFill>
                            <a:srgbClr val="4F4F4F"/>
                          </a:solidFill>
                          <a:effectLst/>
                          <a:latin typeface="Gill Sans MT" panose="020B0502020104020203" pitchFamily="34" charset="0"/>
                          <a:ea typeface="+mj-ea"/>
                        </a:rPr>
                        <a:t> </a:t>
                      </a:r>
                      <a:r>
                        <a:rPr lang="en-US" altLang="zh-CN" sz="1600" b="1" dirty="0" err="1">
                          <a:solidFill>
                            <a:srgbClr val="4F4F4F"/>
                          </a:solidFill>
                          <a:effectLst/>
                          <a:latin typeface="Gill Sans MT" panose="020B0502020104020203" pitchFamily="34" charset="0"/>
                          <a:ea typeface="+mj-ea"/>
                        </a:rPr>
                        <a:t>B</a:t>
                      </a:r>
                      <a:r>
                        <a:rPr lang="en-US" sz="1600" b="1" dirty="0" err="1">
                          <a:solidFill>
                            <a:srgbClr val="4F4F4F"/>
                          </a:solidFill>
                          <a:effectLst/>
                          <a:latin typeface="Gill Sans MT" panose="020B0502020104020203" pitchFamily="34" charset="0"/>
                          <a:ea typeface="+mj-ea"/>
                        </a:rPr>
                        <a:t>ufers</a:t>
                      </a:r>
                      <a:endParaRPr lang="en-US" sz="1600" b="1" dirty="0">
                        <a:solidFill>
                          <a:srgbClr val="4F4F4F"/>
                        </a:solidFill>
                        <a:effectLst/>
                        <a:latin typeface="Gill Sans MT" panose="020B0502020104020203" pitchFamily="34" charset="0"/>
                        <a:ea typeface="+mj-ea"/>
                      </a:endParaRP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l"/>
                      <a:r>
                        <a:rPr lang="en-US" sz="1600" b="1" dirty="0" err="1">
                          <a:solidFill>
                            <a:srgbClr val="4F4F4F"/>
                          </a:solidFill>
                          <a:effectLst/>
                          <a:latin typeface="Gill Sans MT" panose="020B0502020104020203" pitchFamily="34" charset="0"/>
                          <a:ea typeface="+mj-ea"/>
                        </a:rPr>
                        <a:t>Flatbuffers</a:t>
                      </a:r>
                      <a:endParaRPr lang="en-US" sz="1600" b="1" dirty="0">
                        <a:solidFill>
                          <a:srgbClr val="4F4F4F"/>
                        </a:solidFill>
                        <a:effectLst/>
                        <a:latin typeface="Gill Sans MT" panose="020B0502020104020203" pitchFamily="34" charset="0"/>
                        <a:ea typeface="+mj-ea"/>
                      </a:endParaRP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66418322"/>
                  </a:ext>
                </a:extLst>
              </a:tr>
              <a:tr h="1129127">
                <a:tc>
                  <a:txBody>
                    <a:bodyPr/>
                    <a:lstStyle/>
                    <a:p>
                      <a:pPr algn="l"/>
                      <a:r>
                        <a:rPr lang="zh-CN" altLang="en-US" sz="1600" b="0" dirty="0">
                          <a:solidFill>
                            <a:srgbClr val="4F4F4F"/>
                          </a:solidFill>
                          <a:effectLst/>
                          <a:latin typeface="Gill Sans MT" panose="020B0502020104020203" pitchFamily="34" charset="0"/>
                          <a:ea typeface="+mj-ea"/>
                        </a:rPr>
                        <a:t>支持语言</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dirty="0">
                          <a:solidFill>
                            <a:srgbClr val="4F4F4F"/>
                          </a:solidFill>
                          <a:effectLst/>
                          <a:latin typeface="Gill Sans MT" panose="020B0502020104020203" pitchFamily="34" charset="0"/>
                          <a:ea typeface="+mj-ea"/>
                        </a:rPr>
                        <a:t>C/C++, C#, Go, Java, Python, Ruby, Objective-C, Dart</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a:solidFill>
                            <a:srgbClr val="4F4F4F"/>
                          </a:solidFill>
                          <a:effectLst/>
                          <a:latin typeface="Gill Sans MT" panose="020B0502020104020203" pitchFamily="34" charset="0"/>
                          <a:ea typeface="+mj-ea"/>
                        </a:rPr>
                        <a:t>C/C++, C#, Go, Java, JavaScript, TypeScript, Lua, PHP, Python, Rust, Lobster</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16864015"/>
                  </a:ext>
                </a:extLst>
              </a:tr>
              <a:tr h="494853">
                <a:tc>
                  <a:txBody>
                    <a:bodyPr/>
                    <a:lstStyle/>
                    <a:p>
                      <a:pPr algn="l"/>
                      <a:r>
                        <a:rPr lang="zh-CN" altLang="en-US" sz="1600" b="0" dirty="0">
                          <a:solidFill>
                            <a:srgbClr val="4F4F4F"/>
                          </a:solidFill>
                          <a:effectLst/>
                          <a:latin typeface="Gill Sans MT" panose="020B0502020104020203" pitchFamily="34" charset="0"/>
                          <a:ea typeface="+mj-ea"/>
                        </a:rPr>
                        <a:t>版本</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pPr algn="l"/>
                      <a:r>
                        <a:rPr lang="en-US" sz="1600" b="0" dirty="0">
                          <a:solidFill>
                            <a:srgbClr val="4F4F4F"/>
                          </a:solidFill>
                          <a:effectLst/>
                          <a:latin typeface="Gill Sans MT" panose="020B0502020104020203" pitchFamily="34" charset="0"/>
                          <a:ea typeface="+mj-ea"/>
                        </a:rPr>
                        <a:t>2.x/3.x，</a:t>
                      </a:r>
                      <a:r>
                        <a:rPr lang="zh-CN" altLang="en-US" sz="1600" b="0" dirty="0">
                          <a:solidFill>
                            <a:srgbClr val="4F4F4F"/>
                          </a:solidFill>
                          <a:effectLst/>
                          <a:latin typeface="Gill Sans MT" panose="020B0502020104020203" pitchFamily="34" charset="0"/>
                          <a:ea typeface="+mj-ea"/>
                        </a:rPr>
                        <a:t>不相互兼容</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pPr algn="l"/>
                      <a:r>
                        <a:rPr lang="en-US" sz="1600" b="0">
                          <a:solidFill>
                            <a:srgbClr val="4F4F4F"/>
                          </a:solidFill>
                          <a:effectLst/>
                          <a:latin typeface="Gill Sans MT" panose="020B0502020104020203" pitchFamily="34" charset="0"/>
                          <a:ea typeface="+mj-ea"/>
                        </a:rPr>
                        <a:t>1.x</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3080441577"/>
                  </a:ext>
                </a:extLst>
              </a:tr>
              <a:tr h="494853">
                <a:tc>
                  <a:txBody>
                    <a:bodyPr/>
                    <a:lstStyle/>
                    <a:p>
                      <a:pPr algn="l"/>
                      <a:r>
                        <a:rPr lang="zh-CN" altLang="en-US" sz="1600" b="0">
                          <a:solidFill>
                            <a:srgbClr val="4F4F4F"/>
                          </a:solidFill>
                          <a:effectLst/>
                          <a:latin typeface="Gill Sans MT" panose="020B0502020104020203" pitchFamily="34" charset="0"/>
                          <a:ea typeface="+mj-ea"/>
                        </a:rPr>
                        <a:t>协议文件</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a:solidFill>
                            <a:srgbClr val="4F4F4F"/>
                          </a:solidFill>
                          <a:effectLst/>
                          <a:latin typeface="Gill Sans MT" panose="020B0502020104020203" pitchFamily="34" charset="0"/>
                          <a:ea typeface="+mj-ea"/>
                        </a:rPr>
                        <a:t>.proto，</a:t>
                      </a:r>
                      <a:r>
                        <a:rPr lang="zh-CN" altLang="en-US" sz="1600" b="0">
                          <a:solidFill>
                            <a:srgbClr val="4F4F4F"/>
                          </a:solidFill>
                          <a:effectLst/>
                          <a:latin typeface="Gill Sans MT" panose="020B0502020104020203" pitchFamily="34" charset="0"/>
                          <a:ea typeface="+mj-ea"/>
                        </a:rPr>
                        <a:t>需指定协议文件版本</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a:solidFill>
                            <a:srgbClr val="4F4F4F"/>
                          </a:solidFill>
                          <a:effectLst/>
                          <a:latin typeface="Gill Sans MT" panose="020B0502020104020203" pitchFamily="34" charset="0"/>
                          <a:ea typeface="+mj-ea"/>
                        </a:rPr>
                        <a:t>.fbs</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49188684"/>
                  </a:ext>
                </a:extLst>
              </a:tr>
              <a:tr h="494853">
                <a:tc>
                  <a:txBody>
                    <a:bodyPr/>
                    <a:lstStyle/>
                    <a:p>
                      <a:pPr algn="l"/>
                      <a:r>
                        <a:rPr lang="zh-CN" altLang="en-US" sz="1600" b="0" dirty="0">
                          <a:solidFill>
                            <a:srgbClr val="4F4F4F"/>
                          </a:solidFill>
                          <a:effectLst/>
                          <a:latin typeface="Gill Sans MT" panose="020B0502020104020203" pitchFamily="34" charset="0"/>
                          <a:ea typeface="+mj-ea"/>
                        </a:rPr>
                        <a:t>代码生成工具</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pPr algn="l"/>
                      <a:r>
                        <a:rPr lang="zh-CN" altLang="en-US" sz="1600" b="0" dirty="0">
                          <a:solidFill>
                            <a:srgbClr val="4F4F4F"/>
                          </a:solidFill>
                          <a:effectLst/>
                          <a:latin typeface="Gill Sans MT" panose="020B0502020104020203" pitchFamily="34" charset="0"/>
                          <a:ea typeface="+mj-ea"/>
                        </a:rPr>
                        <a:t>有（生成代码量较多）</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pPr algn="l"/>
                      <a:r>
                        <a:rPr lang="zh-CN" altLang="en-US" sz="1600" b="0">
                          <a:solidFill>
                            <a:srgbClr val="4F4F4F"/>
                          </a:solidFill>
                          <a:effectLst/>
                          <a:latin typeface="Gill Sans MT" panose="020B0502020104020203" pitchFamily="34" charset="0"/>
                          <a:ea typeface="+mj-ea"/>
                        </a:rPr>
                        <a:t>有（生成代码量较少）</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693054003"/>
                  </a:ext>
                </a:extLst>
              </a:tr>
              <a:tr h="1129127">
                <a:tc>
                  <a:txBody>
                    <a:bodyPr/>
                    <a:lstStyle/>
                    <a:p>
                      <a:pPr algn="l"/>
                      <a:r>
                        <a:rPr lang="zh-CN" altLang="en-US" sz="1600" b="0">
                          <a:solidFill>
                            <a:srgbClr val="4F4F4F"/>
                          </a:solidFill>
                          <a:effectLst/>
                          <a:latin typeface="Gill Sans MT" panose="020B0502020104020203" pitchFamily="34" charset="0"/>
                          <a:ea typeface="+mj-ea"/>
                        </a:rPr>
                        <a:t>协议字段类型</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a:solidFill>
                            <a:srgbClr val="4F4F4F"/>
                          </a:solidFill>
                          <a:effectLst/>
                          <a:latin typeface="Gill Sans MT" panose="020B0502020104020203" pitchFamily="34" charset="0"/>
                          <a:ea typeface="+mj-ea"/>
                        </a:rPr>
                        <a:t>bool, bytes, int32, int64, uint32, uint64, sint32, sint64, fixed32, fixed64, sfixed32, sfixed64, float, double, string</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tc>
                  <a:txBody>
                    <a:bodyPr/>
                    <a:lstStyle/>
                    <a:p>
                      <a:pPr algn="l"/>
                      <a:r>
                        <a:rPr lang="en-US" sz="1600" b="0" dirty="0">
                          <a:solidFill>
                            <a:srgbClr val="4F4F4F"/>
                          </a:solidFill>
                          <a:effectLst/>
                          <a:latin typeface="Gill Sans MT" panose="020B0502020104020203" pitchFamily="34" charset="0"/>
                          <a:ea typeface="+mj-ea"/>
                        </a:rPr>
                        <a:t>bool, int8, uint8, int16, uint16, int32, uint32, int64, uint64, float, double, string, vector</a:t>
                      </a:r>
                    </a:p>
                  </a:txBody>
                  <a:tcPr marL="68321" marR="68321" marT="68321" marB="68321"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65711760"/>
                  </a:ext>
                </a:extLst>
              </a:tr>
            </a:tbl>
          </a:graphicData>
        </a:graphic>
      </p:graphicFrame>
    </p:spTree>
    <p:extLst>
      <p:ext uri="{BB962C8B-B14F-4D97-AF65-F5344CB8AC3E}">
        <p14:creationId xmlns:p14="http://schemas.microsoft.com/office/powerpoint/2010/main" val="35631330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84A1DDD-08DE-FE41-A949-3228045D497D}"/>
              </a:ext>
            </a:extLst>
          </p:cNvPr>
          <p:cNvSpPr>
            <a:spLocks noGrp="1"/>
          </p:cNvSpPr>
          <p:nvPr>
            <p:ph type="title"/>
          </p:nvPr>
        </p:nvSpPr>
        <p:spPr/>
        <p:txBody>
          <a:bodyPr/>
          <a:lstStyle/>
          <a:p>
            <a:r>
              <a:rPr lang="en-US" altLang="zh-CN" dirty="0"/>
              <a:t>FlatBuffers</a:t>
            </a:r>
            <a:endParaRPr lang="zh-CN" altLang="en-US" dirty="0"/>
          </a:p>
        </p:txBody>
      </p:sp>
      <p:sp>
        <p:nvSpPr>
          <p:cNvPr id="6" name="内容占位符 5">
            <a:extLst>
              <a:ext uri="{FF2B5EF4-FFF2-40B4-BE49-F238E27FC236}">
                <a16:creationId xmlns:a16="http://schemas.microsoft.com/office/drawing/2014/main" id="{30B7D2B6-58E1-504C-BE9B-6E603517F7C1}"/>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使用</a:t>
            </a:r>
            <a:r>
              <a:rPr lang="en-US" altLang="zh-CN" dirty="0">
                <a:latin typeface="Gill Sans MT" panose="020B0502020104020203" pitchFamily="34" charset="0"/>
              </a:rPr>
              <a:t>Flatbuffers</a:t>
            </a:r>
            <a:r>
              <a:rPr lang="zh-CN" altLang="en-US" dirty="0">
                <a:latin typeface="Gill Sans MT" panose="020B0502020104020203" pitchFamily="34" charset="0"/>
              </a:rPr>
              <a:t>和</a:t>
            </a:r>
            <a:r>
              <a:rPr lang="en-US" altLang="zh-CN" dirty="0">
                <a:latin typeface="Gill Sans MT" panose="020B0502020104020203" pitchFamily="34" charset="0"/>
              </a:rPr>
              <a:t>Protobuf</a:t>
            </a:r>
            <a:r>
              <a:rPr lang="zh-CN" altLang="en-US" dirty="0">
                <a:latin typeface="Gill Sans MT" panose="020B0502020104020203" pitchFamily="34" charset="0"/>
              </a:rPr>
              <a:t>很相似</a:t>
            </a:r>
            <a:r>
              <a:rPr lang="en-US" altLang="zh-CN" dirty="0">
                <a:latin typeface="Gill Sans MT" panose="020B0502020104020203" pitchFamily="34" charset="0"/>
              </a:rPr>
              <a:t>, </a:t>
            </a:r>
            <a:r>
              <a:rPr lang="zh-CN" altLang="en-US" dirty="0">
                <a:latin typeface="Gill Sans MT" panose="020B0502020104020203" pitchFamily="34" charset="0"/>
              </a:rPr>
              <a:t>都会用到先定义一个</a:t>
            </a:r>
            <a:r>
              <a:rPr lang="en-US" altLang="zh-CN" dirty="0">
                <a:latin typeface="Gill Sans MT" panose="020B0502020104020203" pitchFamily="34" charset="0"/>
              </a:rPr>
              <a:t>schema</a:t>
            </a:r>
            <a:r>
              <a:rPr lang="zh-CN" altLang="en-US" dirty="0">
                <a:latin typeface="Gill Sans MT" panose="020B0502020104020203" pitchFamily="34" charset="0"/>
              </a:rPr>
              <a:t>文件</a:t>
            </a:r>
            <a:r>
              <a:rPr lang="en-US" altLang="zh-CN" dirty="0">
                <a:latin typeface="Gill Sans MT" panose="020B0502020104020203" pitchFamily="34" charset="0"/>
              </a:rPr>
              <a:t>, </a:t>
            </a:r>
            <a:r>
              <a:rPr lang="zh-CN" altLang="en-US" dirty="0">
                <a:latin typeface="Gill Sans MT" panose="020B0502020104020203" pitchFamily="34" charset="0"/>
              </a:rPr>
              <a:t>用于定义我们要序列化的数据结构的组织关系。</a:t>
            </a:r>
          </a:p>
        </p:txBody>
      </p:sp>
      <p:pic>
        <p:nvPicPr>
          <p:cNvPr id="3" name="图片 2">
            <a:extLst>
              <a:ext uri="{FF2B5EF4-FFF2-40B4-BE49-F238E27FC236}">
                <a16:creationId xmlns:a16="http://schemas.microsoft.com/office/drawing/2014/main" id="{8668FA53-5A04-0E4E-8C81-C1A6EF050DF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3852" y="2989981"/>
            <a:ext cx="10063038" cy="3031307"/>
          </a:xfrm>
          <a:prstGeom prst="rect">
            <a:avLst/>
          </a:prstGeom>
        </p:spPr>
      </p:pic>
    </p:spTree>
    <p:extLst>
      <p:ext uri="{BB962C8B-B14F-4D97-AF65-F5344CB8AC3E}">
        <p14:creationId xmlns:p14="http://schemas.microsoft.com/office/powerpoint/2010/main" val="4132069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SzPct val="110000"/>
              <a:buFont typeface="+mj-lt"/>
              <a:buAutoNum type="arabicPeriod"/>
            </a:pPr>
            <a:r>
              <a:rPr lang="en-US" altLang="zh-CN" sz="1200" dirty="0" err="1">
                <a:latin typeface="Gill Sans MT" panose="020B0502020104020203" pitchFamily="34" charset="0"/>
              </a:rPr>
              <a:t>Pradana</a:t>
            </a:r>
            <a:r>
              <a:rPr lang="en-US" altLang="zh-CN" sz="1200" dirty="0">
                <a:latin typeface="Gill Sans MT" panose="020B0502020104020203" pitchFamily="34" charset="0"/>
              </a:rPr>
              <a:t>, Muhammad </a:t>
            </a:r>
            <a:r>
              <a:rPr lang="en-US" altLang="zh-CN" sz="1200" dirty="0" err="1">
                <a:latin typeface="Gill Sans MT" panose="020B0502020104020203" pitchFamily="34" charset="0"/>
              </a:rPr>
              <a:t>Adna</a:t>
            </a:r>
            <a:r>
              <a:rPr lang="en-US" altLang="zh-CN" sz="1200" dirty="0">
                <a:latin typeface="Gill Sans MT" panose="020B0502020104020203" pitchFamily="34" charset="0"/>
              </a:rPr>
              <a:t>, </a:t>
            </a:r>
            <a:r>
              <a:rPr lang="en-US" altLang="zh-CN" sz="1200" dirty="0" err="1">
                <a:latin typeface="Gill Sans MT" panose="020B0502020104020203" pitchFamily="34" charset="0"/>
              </a:rPr>
              <a:t>Andrian</a:t>
            </a:r>
            <a:r>
              <a:rPr lang="en-US" altLang="zh-CN" sz="1200" dirty="0">
                <a:latin typeface="Gill Sans MT" panose="020B0502020104020203" pitchFamily="34" charset="0"/>
              </a:rPr>
              <a:t> </a:t>
            </a:r>
            <a:r>
              <a:rPr lang="en-US" altLang="zh-CN" sz="1200" dirty="0" err="1">
                <a:latin typeface="Gill Sans MT" panose="020B0502020104020203" pitchFamily="34" charset="0"/>
              </a:rPr>
              <a:t>Rakhmatsyah</a:t>
            </a:r>
            <a:r>
              <a:rPr lang="en-US" altLang="zh-CN" sz="1200" dirty="0">
                <a:latin typeface="Gill Sans MT" panose="020B0502020104020203" pitchFamily="34" charset="0"/>
              </a:rPr>
              <a:t>, and </a:t>
            </a:r>
            <a:r>
              <a:rPr lang="en-US" altLang="zh-CN" sz="1200" dirty="0" err="1">
                <a:latin typeface="Gill Sans MT" panose="020B0502020104020203" pitchFamily="34" charset="0"/>
              </a:rPr>
              <a:t>Aulia</a:t>
            </a:r>
            <a:r>
              <a:rPr lang="en-US" altLang="zh-CN" sz="1200" dirty="0">
                <a:latin typeface="Gill Sans MT" panose="020B0502020104020203" pitchFamily="34" charset="0"/>
              </a:rPr>
              <a:t> </a:t>
            </a:r>
            <a:r>
              <a:rPr lang="en-US" altLang="zh-CN" sz="1200" dirty="0" err="1">
                <a:latin typeface="Gill Sans MT" panose="020B0502020104020203" pitchFamily="34" charset="0"/>
              </a:rPr>
              <a:t>Arif</a:t>
            </a:r>
            <a:r>
              <a:rPr lang="en-US" altLang="zh-CN" sz="1200" dirty="0">
                <a:latin typeface="Gill Sans MT" panose="020B0502020104020203" pitchFamily="34" charset="0"/>
              </a:rPr>
              <a:t> </a:t>
            </a:r>
            <a:r>
              <a:rPr lang="en-US" altLang="zh-CN" sz="1200" dirty="0" err="1">
                <a:latin typeface="Gill Sans MT" panose="020B0502020104020203" pitchFamily="34" charset="0"/>
              </a:rPr>
              <a:t>Wardana</a:t>
            </a:r>
            <a:r>
              <a:rPr lang="en-US" altLang="zh-CN" sz="1200" dirty="0">
                <a:latin typeface="Gill Sans MT" panose="020B0502020104020203" pitchFamily="34" charset="0"/>
              </a:rPr>
              <a:t>. "</a:t>
            </a:r>
            <a:r>
              <a:rPr lang="en-US" altLang="zh-CN" sz="1200" dirty="0" err="1">
                <a:latin typeface="Gill Sans MT" panose="020B0502020104020203" pitchFamily="34" charset="0"/>
              </a:rPr>
              <a:t>Flatbuffers</a:t>
            </a:r>
            <a:r>
              <a:rPr lang="en-US" altLang="zh-CN" sz="1200" dirty="0">
                <a:latin typeface="Gill Sans MT" panose="020B0502020104020203" pitchFamily="34" charset="0"/>
              </a:rPr>
              <a:t> implementation on </a:t>
            </a:r>
            <a:r>
              <a:rPr lang="en-US" altLang="zh-CN" sz="1200" dirty="0" err="1">
                <a:latin typeface="Gill Sans MT" panose="020B0502020104020203" pitchFamily="34" charset="0"/>
              </a:rPr>
              <a:t>mqtt</a:t>
            </a:r>
            <a:r>
              <a:rPr lang="en-US" altLang="zh-CN" sz="1200" dirty="0">
                <a:latin typeface="Gill Sans MT" panose="020B0502020104020203" pitchFamily="34" charset="0"/>
              </a:rPr>
              <a:t> publish/subscribe communication as data delivery format." 2019 6th International Conference on Electrical Engineering, Computer Science and Informatics (EECSI). IEEE, 2019.</a:t>
            </a:r>
          </a:p>
          <a:p>
            <a:pPr marL="404813" indent="-395288">
              <a:buSzPct val="110000"/>
              <a:buFont typeface="+mj-lt"/>
              <a:buAutoNum type="arabicPeriod"/>
            </a:pPr>
            <a:r>
              <a:rPr lang="en-US" altLang="zh-CN" sz="1200" dirty="0">
                <a:latin typeface="Gill Sans MT" panose="020B0502020104020203" pitchFamily="34" charset="0"/>
              </a:rPr>
              <a:t>Feng, Jianhua, and </a:t>
            </a:r>
            <a:r>
              <a:rPr lang="en-US" altLang="zh-CN" sz="1200" dirty="0" err="1">
                <a:latin typeface="Gill Sans MT" panose="020B0502020104020203" pitchFamily="34" charset="0"/>
              </a:rPr>
              <a:t>Jinhong</a:t>
            </a:r>
            <a:r>
              <a:rPr lang="en-US" altLang="zh-CN" sz="1200" dirty="0">
                <a:latin typeface="Gill Sans MT" panose="020B0502020104020203" pitchFamily="34" charset="0"/>
              </a:rPr>
              <a:t> Li. "Google protocol buffers research and application in online game." IEEE conference anthology. IEEE, 2013.</a:t>
            </a:r>
          </a:p>
          <a:p>
            <a:pPr marL="404813" indent="-395288">
              <a:buSzPct val="110000"/>
              <a:buFont typeface="+mj-lt"/>
              <a:buAutoNum type="arabicPeriod"/>
            </a:pPr>
            <a:r>
              <a:rPr lang="en-US" altLang="zh-CN" sz="1200" dirty="0" err="1">
                <a:latin typeface="Gill Sans MT" panose="020B0502020104020203" pitchFamily="34" charset="0"/>
              </a:rPr>
              <a:t>Popić</a:t>
            </a:r>
            <a:r>
              <a:rPr lang="en-US" altLang="zh-CN" sz="1200" dirty="0">
                <a:latin typeface="Gill Sans MT" panose="020B0502020104020203" pitchFamily="34" charset="0"/>
              </a:rPr>
              <a:t>, </a:t>
            </a:r>
            <a:r>
              <a:rPr lang="en-US" altLang="zh-CN" sz="1200" dirty="0" err="1">
                <a:latin typeface="Gill Sans MT" panose="020B0502020104020203" pitchFamily="34" charset="0"/>
              </a:rPr>
              <a:t>Srđan</a:t>
            </a:r>
            <a:r>
              <a:rPr lang="en-US" altLang="zh-CN" sz="1200" dirty="0">
                <a:latin typeface="Gill Sans MT" panose="020B0502020104020203" pitchFamily="34" charset="0"/>
              </a:rPr>
              <a:t>, et al. "Performance evaluation of using Protocol Buffers in the Internet of Things communication." 2016 International Conference on Smart Systems and Technologies (SST). IEEE, 2016.</a:t>
            </a:r>
          </a:p>
          <a:p>
            <a:pPr marL="404813" indent="-395288">
              <a:buSzPct val="110000"/>
              <a:buFont typeface="+mj-lt"/>
              <a:buAutoNum type="arabicPeriod"/>
            </a:pPr>
            <a:r>
              <a:rPr lang="en-US" altLang="zh-CN" sz="1200" dirty="0">
                <a:latin typeface="Gill Sans MT" panose="020B0502020104020203" pitchFamily="34" charset="0"/>
              </a:rPr>
              <a:t>Jiang, </a:t>
            </a:r>
            <a:r>
              <a:rPr lang="en-US" altLang="zh-CN" sz="1200" dirty="0" err="1">
                <a:latin typeface="Gill Sans MT" panose="020B0502020104020203" pitchFamily="34" charset="0"/>
              </a:rPr>
              <a:t>Xiaotang</a:t>
            </a:r>
            <a:r>
              <a:rPr lang="en-US" altLang="zh-CN" sz="1200" dirty="0">
                <a:latin typeface="Gill Sans MT" panose="020B0502020104020203" pitchFamily="34" charset="0"/>
              </a:rPr>
              <a:t>, et al. "</a:t>
            </a:r>
            <a:r>
              <a:rPr lang="en-US" altLang="zh-CN" sz="1200" dirty="0" err="1">
                <a:latin typeface="Gill Sans MT" panose="020B0502020104020203" pitchFamily="34" charset="0"/>
              </a:rPr>
              <a:t>Mnn</a:t>
            </a:r>
            <a:r>
              <a:rPr lang="en-US" altLang="zh-CN" sz="1200" dirty="0">
                <a:latin typeface="Gill Sans MT" panose="020B0502020104020203" pitchFamily="34" charset="0"/>
              </a:rPr>
              <a:t>: A universal and efficient inference engine." Proceedings of Machine Learning and Systems 2 (2020): 1-13.</a:t>
            </a:r>
            <a:endParaRPr lang="en-US" altLang="en-US" sz="1200" dirty="0">
              <a:latin typeface="Gill Sans MT" panose="020B0502020104020203" pitchFamily="34" charset="0"/>
              <a:hlinkClick r:id="rId3">
                <a:extLst>
                  <a:ext uri="{A12FA001-AC4F-418D-AE19-62706E023703}">
                    <ahyp:hlinkClr xmlns:ahyp="http://schemas.microsoft.com/office/drawing/2018/hyperlinkcolor" val="tx"/>
                  </a:ext>
                </a:extLst>
              </a:hlinkClick>
            </a:endParaRPr>
          </a:p>
          <a:p>
            <a:pPr marL="404813" indent="-395288">
              <a:buSzPct val="110000"/>
              <a:buFont typeface="+mj-lt"/>
              <a:buAutoNum type="arabicPeriod"/>
            </a:pPr>
            <a:r>
              <a:rPr lang="en-US" altLang="en-US" sz="1200" dirty="0">
                <a:latin typeface="Gill Sans MT" panose="020B0502020104020203" pitchFamily="34" charset="0"/>
                <a:hlinkClick r:id="rId3">
                  <a:extLst>
                    <a:ext uri="{A12FA001-AC4F-418D-AE19-62706E023703}">
                      <ahyp:hlinkClr xmlns:ahyp="http://schemas.microsoft.com/office/drawing/2018/hyperlinkcolor" val="tx"/>
                    </a:ext>
                  </a:extLst>
                </a:hlinkClick>
              </a:rPr>
              <a:t>https://google.github.io/flatbuffers/</a:t>
            </a:r>
            <a:endParaRPr lang="en-US" altLang="en-US" sz="1200" dirty="0">
              <a:latin typeface="Gill Sans MT" panose="020B0502020104020203" pitchFamily="34" charset="0"/>
            </a:endParaRPr>
          </a:p>
          <a:p>
            <a:pPr marL="404813" indent="-395288">
              <a:buSzPct val="110000"/>
              <a:buFont typeface="+mj-lt"/>
              <a:buAutoNum type="arabicPeriod"/>
            </a:pPr>
            <a:r>
              <a:rPr lang="en-US" altLang="en-US" sz="1200" dirty="0">
                <a:latin typeface="Gill Sans MT" panose="020B0502020104020203" pitchFamily="34" charset="0"/>
                <a:hlinkClick r:id="rId4">
                  <a:extLst>
                    <a:ext uri="{A12FA001-AC4F-418D-AE19-62706E023703}">
                      <ahyp:hlinkClr xmlns:ahyp="http://schemas.microsoft.com/office/drawing/2018/hyperlinkcolor" val="tx"/>
                    </a:ext>
                  </a:extLst>
                </a:hlinkClick>
              </a:rPr>
              <a:t>https://github.com/google/flatbuffers</a:t>
            </a:r>
            <a:endParaRPr lang="en-US" altLang="en-US" sz="1200" dirty="0">
              <a:latin typeface="Gill Sans MT" panose="020B0502020104020203" pitchFamily="34" charset="0"/>
            </a:endParaRPr>
          </a:p>
          <a:p>
            <a:pPr marL="404813" indent="-395288">
              <a:buSzPct val="110000"/>
              <a:buFont typeface="+mj-lt"/>
              <a:buAutoNum type="arabicPeriod"/>
            </a:pPr>
            <a:r>
              <a:rPr lang="en-US" altLang="en-US" sz="1200" dirty="0">
                <a:latin typeface="Gill Sans MT" panose="020B0502020104020203" pitchFamily="34" charset="0"/>
                <a:hlinkClick r:id="rId5">
                  <a:extLst>
                    <a:ext uri="{A12FA001-AC4F-418D-AE19-62706E023703}">
                      <ahyp:hlinkClr xmlns:ahyp="http://schemas.microsoft.com/office/drawing/2018/hyperlinkcolor" val="tx"/>
                    </a:ext>
                  </a:extLst>
                </a:hlinkClick>
              </a:rPr>
              <a:t>https://engineering.fb.com/2015/07/31/android/improving-facebook-s-performance-on-android-with-flatbuffers/</a:t>
            </a:r>
            <a:endParaRPr lang="en-US" altLang="en-US" sz="1200" dirty="0">
              <a:latin typeface="Gill Sans MT" panose="020B0502020104020203" pitchFamily="34" charset="0"/>
            </a:endParaRPr>
          </a:p>
          <a:p>
            <a:pPr marL="404813" indent="-395288">
              <a:buSzPct val="110000"/>
              <a:buFont typeface="+mj-lt"/>
              <a:buAutoNum type="arabicPeriod"/>
            </a:pPr>
            <a:r>
              <a:rPr lang="en-US" altLang="en-US" sz="1200" dirty="0">
                <a:latin typeface="Gill Sans MT" panose="020B0502020104020203" pitchFamily="34" charset="0"/>
                <a:hlinkClick r:id="rId6">
                  <a:extLst>
                    <a:ext uri="{A12FA001-AC4F-418D-AE19-62706E023703}">
                      <ahyp:hlinkClr xmlns:ahyp="http://schemas.microsoft.com/office/drawing/2018/hyperlinkcolor" val="tx"/>
                    </a:ext>
                  </a:extLst>
                </a:hlinkClick>
              </a:rPr>
              <a:t>https://developers.google.com/protocol-buffers/docs/tutorials?hl=zh-cn</a:t>
            </a:r>
            <a:endParaRPr lang="en-US" altLang="en-US" sz="1200" dirty="0">
              <a:latin typeface="Gill Sans MT" panose="020B0502020104020203" pitchFamily="34" charset="0"/>
            </a:endParaRPr>
          </a:p>
          <a:p>
            <a:pPr marL="404813" indent="-395288">
              <a:buSzPct val="110000"/>
              <a:buFont typeface="+mj-lt"/>
              <a:buAutoNum type="arabicPeriod"/>
            </a:pPr>
            <a:r>
              <a:rPr lang="en-US" altLang="en-US" sz="1200" dirty="0">
                <a:latin typeface="Gill Sans MT" panose="020B0502020104020203" pitchFamily="34" charset="0"/>
                <a:hlinkClick r:id="rId7">
                  <a:extLst>
                    <a:ext uri="{A12FA001-AC4F-418D-AE19-62706E023703}">
                      <ahyp:hlinkClr xmlns:ahyp="http://schemas.microsoft.com/office/drawing/2018/hyperlinkcolor" val="tx"/>
                    </a:ext>
                  </a:extLst>
                </a:hlinkClick>
              </a:rPr>
              <a:t>https://github.com/protocolbuffers/protobuf</a:t>
            </a:r>
            <a:endParaRPr lang="en-US" altLang="en-US" sz="1200" dirty="0">
              <a:latin typeface="Gill Sans MT" panose="020B0502020104020203" pitchFamily="34" charset="0"/>
            </a:endParaRPr>
          </a:p>
          <a:p>
            <a:pPr marL="404813" indent="-395288">
              <a:buSzPct val="110000"/>
              <a:buFont typeface="+mj-lt"/>
              <a:buAutoNum type="arabicPeriod"/>
            </a:pPr>
            <a:r>
              <a:rPr lang="en-US" altLang="en-US" sz="1200" dirty="0">
                <a:latin typeface="Gill Sans MT" panose="020B0502020104020203" pitchFamily="34" charset="0"/>
                <a:hlinkClick r:id="rId8">
                  <a:extLst>
                    <a:ext uri="{A12FA001-AC4F-418D-AE19-62706E023703}">
                      <ahyp:hlinkClr xmlns:ahyp="http://schemas.microsoft.com/office/drawing/2018/hyperlinkcolor" val="tx"/>
                    </a:ext>
                  </a:extLst>
                </a:hlinkClick>
              </a:rPr>
              <a:t>https://martin.kleppmann.com/2012/12/05/schema-evolution-in-avro-protocol-buffers-thrift.html</a:t>
            </a:r>
            <a:endParaRPr lang="en-US" altLang="en-US" sz="1200" dirty="0">
              <a:latin typeface="Gill Sans MT" panose="020B0502020104020203" pitchFamily="34" charset="0"/>
            </a:endParaRPr>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模型转换技术</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Principle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转换模块挑战与架构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Model serialization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模型序列化</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反序列化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目标文件格式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IR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define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自定义计算图 </a:t>
            </a:r>
            <a:r>
              <a:rPr lang="en-US" altLang="zh-CN" sz="2000" dirty="0">
                <a:solidFill>
                  <a:srgbClr val="374154"/>
                </a:solidFill>
                <a:latin typeface="Gill Sans MT" panose="020B0502020104020203" pitchFamily="34" charset="0"/>
              </a:rPr>
              <a:t>IR/Schema</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Technical 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转换流程和技术细节</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 Introduction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转换模块挑战与架构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模型序列化</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反序列化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自定义计算图 </a:t>
            </a:r>
            <a:r>
              <a:rPr lang="en-US" altLang="zh-CN" sz="2000" dirty="0">
                <a:solidFill>
                  <a:srgbClr val="374154"/>
                </a:solidFill>
                <a:latin typeface="Gill Sans MT" panose="020B0502020104020203" pitchFamily="34" charset="0"/>
              </a:rPr>
              <a:t>IR</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转换流程和技术细节</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A45BBE6A-9018-A643-B6E2-9A625451DF86}"/>
              </a:ext>
            </a:extLst>
          </p:cNvPr>
          <p:cNvSpPr/>
          <p:nvPr/>
        </p:nvSpPr>
        <p:spPr bwMode="auto">
          <a:xfrm>
            <a:off x="5450309" y="2492896"/>
            <a:ext cx="288032" cy="1296144"/>
          </a:xfrm>
          <a:prstGeom prst="rightBrace">
            <a:avLst/>
          </a:prstGeom>
          <a:noFill/>
          <a:ln w="57150">
            <a:solidFill>
              <a:srgbClr val="C00000"/>
            </a:solidFill>
            <a:extLst>
              <a:ext uri="{C807C97D-BFC1-408E-A445-0C87EB9F89A2}">
                <ask:lineSketchStyleProps xmlns:ask="http://schemas.microsoft.com/office/drawing/2018/sketchyshapes" sd="1136257699">
                  <a:custGeom>
                    <a:avLst/>
                    <a:gdLst>
                      <a:gd name="connsiteX0" fmla="*/ 0 w 288032"/>
                      <a:gd name="connsiteY0" fmla="*/ 0 h 1296144"/>
                      <a:gd name="connsiteX1" fmla="*/ 144016 w 288032"/>
                      <a:gd name="connsiteY1" fmla="*/ 24002 h 1296144"/>
                      <a:gd name="connsiteX2" fmla="*/ 144016 w 288032"/>
                      <a:gd name="connsiteY2" fmla="*/ 624070 h 1296144"/>
                      <a:gd name="connsiteX3" fmla="*/ 288032 w 288032"/>
                      <a:gd name="connsiteY3" fmla="*/ 648072 h 1296144"/>
                      <a:gd name="connsiteX4" fmla="*/ 144016 w 288032"/>
                      <a:gd name="connsiteY4" fmla="*/ 672074 h 1296144"/>
                      <a:gd name="connsiteX5" fmla="*/ 144016 w 288032"/>
                      <a:gd name="connsiteY5" fmla="*/ 1272142 h 1296144"/>
                      <a:gd name="connsiteX6" fmla="*/ 0 w 288032"/>
                      <a:gd name="connsiteY6" fmla="*/ 1296144 h 1296144"/>
                      <a:gd name="connsiteX7" fmla="*/ 0 w 288032"/>
                      <a:gd name="connsiteY7" fmla="*/ 686956 h 1296144"/>
                      <a:gd name="connsiteX8" fmla="*/ 0 w 288032"/>
                      <a:gd name="connsiteY8" fmla="*/ 0 h 1296144"/>
                      <a:gd name="connsiteX0" fmla="*/ 0 w 288032"/>
                      <a:gd name="connsiteY0" fmla="*/ 0 h 1296144"/>
                      <a:gd name="connsiteX1" fmla="*/ 144016 w 288032"/>
                      <a:gd name="connsiteY1" fmla="*/ 24002 h 1296144"/>
                      <a:gd name="connsiteX2" fmla="*/ 144016 w 288032"/>
                      <a:gd name="connsiteY2" fmla="*/ 624070 h 1296144"/>
                      <a:gd name="connsiteX3" fmla="*/ 288032 w 288032"/>
                      <a:gd name="connsiteY3" fmla="*/ 648072 h 1296144"/>
                      <a:gd name="connsiteX4" fmla="*/ 144016 w 288032"/>
                      <a:gd name="connsiteY4" fmla="*/ 672074 h 1296144"/>
                      <a:gd name="connsiteX5" fmla="*/ 144016 w 288032"/>
                      <a:gd name="connsiteY5" fmla="*/ 1272142 h 1296144"/>
                      <a:gd name="connsiteX6" fmla="*/ 0 w 288032"/>
                      <a:gd name="connsiteY6" fmla="*/ 1296144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32" h="1296144" stroke="0" extrusionOk="0">
                        <a:moveTo>
                          <a:pt x="0" y="0"/>
                        </a:moveTo>
                        <a:cubicBezTo>
                          <a:pt x="81688" y="-1908"/>
                          <a:pt x="141461" y="12193"/>
                          <a:pt x="144016" y="24002"/>
                        </a:cubicBezTo>
                        <a:cubicBezTo>
                          <a:pt x="170409" y="165290"/>
                          <a:pt x="170832" y="412309"/>
                          <a:pt x="144016" y="624070"/>
                        </a:cubicBezTo>
                        <a:cubicBezTo>
                          <a:pt x="143571" y="645421"/>
                          <a:pt x="220198" y="658561"/>
                          <a:pt x="288032" y="648072"/>
                        </a:cubicBezTo>
                        <a:cubicBezTo>
                          <a:pt x="208431" y="648783"/>
                          <a:pt x="144948" y="660074"/>
                          <a:pt x="144016" y="672074"/>
                        </a:cubicBezTo>
                        <a:cubicBezTo>
                          <a:pt x="144055" y="929790"/>
                          <a:pt x="132376" y="1084924"/>
                          <a:pt x="144016" y="1272142"/>
                        </a:cubicBezTo>
                        <a:cubicBezTo>
                          <a:pt x="128059" y="1283661"/>
                          <a:pt x="91727" y="1289358"/>
                          <a:pt x="0" y="1296144"/>
                        </a:cubicBezTo>
                        <a:cubicBezTo>
                          <a:pt x="-5215" y="1173156"/>
                          <a:pt x="29767" y="927846"/>
                          <a:pt x="0" y="686956"/>
                        </a:cubicBezTo>
                        <a:cubicBezTo>
                          <a:pt x="-29767" y="446066"/>
                          <a:pt x="-24753" y="232627"/>
                          <a:pt x="0" y="0"/>
                        </a:cubicBezTo>
                        <a:close/>
                      </a:path>
                      <a:path w="288032" h="1296144" fill="none" extrusionOk="0">
                        <a:moveTo>
                          <a:pt x="0" y="0"/>
                        </a:moveTo>
                        <a:cubicBezTo>
                          <a:pt x="80616" y="-1792"/>
                          <a:pt x="143160" y="9699"/>
                          <a:pt x="144016" y="24002"/>
                        </a:cubicBezTo>
                        <a:cubicBezTo>
                          <a:pt x="122364" y="188289"/>
                          <a:pt x="159163" y="463112"/>
                          <a:pt x="144016" y="624070"/>
                        </a:cubicBezTo>
                        <a:cubicBezTo>
                          <a:pt x="136384" y="640951"/>
                          <a:pt x="219247" y="650964"/>
                          <a:pt x="288032" y="648072"/>
                        </a:cubicBezTo>
                        <a:cubicBezTo>
                          <a:pt x="209991" y="649168"/>
                          <a:pt x="144840" y="657831"/>
                          <a:pt x="144016" y="672074"/>
                        </a:cubicBezTo>
                        <a:cubicBezTo>
                          <a:pt x="152751" y="942430"/>
                          <a:pt x="149862" y="1047066"/>
                          <a:pt x="144016" y="1272142"/>
                        </a:cubicBezTo>
                        <a:cubicBezTo>
                          <a:pt x="140894" y="1293540"/>
                          <a:pt x="74573" y="1305079"/>
                          <a:pt x="0" y="1296144"/>
                        </a:cubicBezTo>
                      </a:path>
                    </a:pathLst>
                  </a:custGeom>
                  <ask:type>
                    <ask:lineSketchFreehan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99D729A-3FAB-5442-BC58-6077CC7B92BE}"/>
              </a:ext>
            </a:extLst>
          </p:cNvPr>
          <p:cNvSpPr/>
          <p:nvPr/>
        </p:nvSpPr>
        <p:spPr bwMode="auto">
          <a:xfrm>
            <a:off x="6098381" y="2492896"/>
            <a:ext cx="2160240" cy="1296144"/>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285750" marR="0" indent="-285750" algn="l"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Microsoft YaHei" panose="020B0503020204020204" pitchFamily="34" charset="-122"/>
                <a:ea typeface="Microsoft YaHei" panose="020B0503020204020204" pitchFamily="34" charset="-122"/>
              </a:rPr>
              <a:t>工程理论</a:t>
            </a:r>
            <a:endParaRPr lang="en-US" altLang="zh-CN" sz="2000" b="1" dirty="0">
              <a:solidFill>
                <a:schemeClr val="bg1"/>
              </a:solidFill>
              <a:latin typeface="Microsoft YaHei" panose="020B0503020204020204" pitchFamily="34" charset="-122"/>
              <a:ea typeface="Microsoft YaHei" panose="020B0503020204020204" pitchFamily="34" charset="-122"/>
            </a:endParaRPr>
          </a:p>
          <a:p>
            <a:pPr marL="285750" marR="0" indent="-285750" algn="l"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kumimoji="0" lang="zh-CN" altLang="en-US" sz="20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知识概念</a:t>
            </a:r>
          </a:p>
        </p:txBody>
      </p:sp>
    </p:spTree>
    <p:extLst>
      <p:ext uri="{BB962C8B-B14F-4D97-AF65-F5344CB8AC3E}">
        <p14:creationId xmlns:p14="http://schemas.microsoft.com/office/powerpoint/2010/main" val="1158154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转换模块挑战与架构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模型序列化</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反序列化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自定义计算图 </a:t>
            </a:r>
            <a:r>
              <a:rPr lang="en-US" altLang="zh-CN" sz="2000" dirty="0">
                <a:solidFill>
                  <a:srgbClr val="374154"/>
                </a:solidFill>
                <a:latin typeface="Gill Sans MT" panose="020B0502020104020203" pitchFamily="34" charset="0"/>
              </a:rPr>
              <a:t>IR</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转换流程和技术细节</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A45BBE6A-9018-A643-B6E2-9A625451DF86}"/>
              </a:ext>
            </a:extLst>
          </p:cNvPr>
          <p:cNvSpPr/>
          <p:nvPr/>
        </p:nvSpPr>
        <p:spPr bwMode="auto">
          <a:xfrm>
            <a:off x="5450309" y="3933056"/>
            <a:ext cx="288032" cy="1296144"/>
          </a:xfrm>
          <a:prstGeom prst="rightBrace">
            <a:avLst/>
          </a:prstGeom>
          <a:noFill/>
          <a:ln w="57150">
            <a:solidFill>
              <a:srgbClr val="C00000"/>
            </a:solidFill>
            <a:extLst>
              <a:ext uri="{C807C97D-BFC1-408E-A445-0C87EB9F89A2}">
                <ask:lineSketchStyleProps xmlns:ask="http://schemas.microsoft.com/office/drawing/2018/sketchyshapes" sd="1136257699">
                  <a:custGeom>
                    <a:avLst/>
                    <a:gdLst>
                      <a:gd name="connsiteX0" fmla="*/ 0 w 288032"/>
                      <a:gd name="connsiteY0" fmla="*/ 0 h 1296144"/>
                      <a:gd name="connsiteX1" fmla="*/ 144016 w 288032"/>
                      <a:gd name="connsiteY1" fmla="*/ 24002 h 1296144"/>
                      <a:gd name="connsiteX2" fmla="*/ 144016 w 288032"/>
                      <a:gd name="connsiteY2" fmla="*/ 624070 h 1296144"/>
                      <a:gd name="connsiteX3" fmla="*/ 288032 w 288032"/>
                      <a:gd name="connsiteY3" fmla="*/ 648072 h 1296144"/>
                      <a:gd name="connsiteX4" fmla="*/ 144016 w 288032"/>
                      <a:gd name="connsiteY4" fmla="*/ 672074 h 1296144"/>
                      <a:gd name="connsiteX5" fmla="*/ 144016 w 288032"/>
                      <a:gd name="connsiteY5" fmla="*/ 1272142 h 1296144"/>
                      <a:gd name="connsiteX6" fmla="*/ 0 w 288032"/>
                      <a:gd name="connsiteY6" fmla="*/ 1296144 h 1296144"/>
                      <a:gd name="connsiteX7" fmla="*/ 0 w 288032"/>
                      <a:gd name="connsiteY7" fmla="*/ 686956 h 1296144"/>
                      <a:gd name="connsiteX8" fmla="*/ 0 w 288032"/>
                      <a:gd name="connsiteY8" fmla="*/ 0 h 1296144"/>
                      <a:gd name="connsiteX0" fmla="*/ 0 w 288032"/>
                      <a:gd name="connsiteY0" fmla="*/ 0 h 1296144"/>
                      <a:gd name="connsiteX1" fmla="*/ 144016 w 288032"/>
                      <a:gd name="connsiteY1" fmla="*/ 24002 h 1296144"/>
                      <a:gd name="connsiteX2" fmla="*/ 144016 w 288032"/>
                      <a:gd name="connsiteY2" fmla="*/ 624070 h 1296144"/>
                      <a:gd name="connsiteX3" fmla="*/ 288032 w 288032"/>
                      <a:gd name="connsiteY3" fmla="*/ 648072 h 1296144"/>
                      <a:gd name="connsiteX4" fmla="*/ 144016 w 288032"/>
                      <a:gd name="connsiteY4" fmla="*/ 672074 h 1296144"/>
                      <a:gd name="connsiteX5" fmla="*/ 144016 w 288032"/>
                      <a:gd name="connsiteY5" fmla="*/ 1272142 h 1296144"/>
                      <a:gd name="connsiteX6" fmla="*/ 0 w 288032"/>
                      <a:gd name="connsiteY6" fmla="*/ 1296144 h 12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32" h="1296144" stroke="0" extrusionOk="0">
                        <a:moveTo>
                          <a:pt x="0" y="0"/>
                        </a:moveTo>
                        <a:cubicBezTo>
                          <a:pt x="81688" y="-1908"/>
                          <a:pt x="141461" y="12193"/>
                          <a:pt x="144016" y="24002"/>
                        </a:cubicBezTo>
                        <a:cubicBezTo>
                          <a:pt x="170409" y="165290"/>
                          <a:pt x="170832" y="412309"/>
                          <a:pt x="144016" y="624070"/>
                        </a:cubicBezTo>
                        <a:cubicBezTo>
                          <a:pt x="143571" y="645421"/>
                          <a:pt x="220198" y="658561"/>
                          <a:pt x="288032" y="648072"/>
                        </a:cubicBezTo>
                        <a:cubicBezTo>
                          <a:pt x="208431" y="648783"/>
                          <a:pt x="144948" y="660074"/>
                          <a:pt x="144016" y="672074"/>
                        </a:cubicBezTo>
                        <a:cubicBezTo>
                          <a:pt x="144055" y="929790"/>
                          <a:pt x="132376" y="1084924"/>
                          <a:pt x="144016" y="1272142"/>
                        </a:cubicBezTo>
                        <a:cubicBezTo>
                          <a:pt x="128059" y="1283661"/>
                          <a:pt x="91727" y="1289358"/>
                          <a:pt x="0" y="1296144"/>
                        </a:cubicBezTo>
                        <a:cubicBezTo>
                          <a:pt x="-5215" y="1173156"/>
                          <a:pt x="29767" y="927846"/>
                          <a:pt x="0" y="686956"/>
                        </a:cubicBezTo>
                        <a:cubicBezTo>
                          <a:pt x="-29767" y="446066"/>
                          <a:pt x="-24753" y="232627"/>
                          <a:pt x="0" y="0"/>
                        </a:cubicBezTo>
                        <a:close/>
                      </a:path>
                      <a:path w="288032" h="1296144" fill="none" extrusionOk="0">
                        <a:moveTo>
                          <a:pt x="0" y="0"/>
                        </a:moveTo>
                        <a:cubicBezTo>
                          <a:pt x="80616" y="-1792"/>
                          <a:pt x="143160" y="9699"/>
                          <a:pt x="144016" y="24002"/>
                        </a:cubicBezTo>
                        <a:cubicBezTo>
                          <a:pt x="122364" y="188289"/>
                          <a:pt x="159163" y="463112"/>
                          <a:pt x="144016" y="624070"/>
                        </a:cubicBezTo>
                        <a:cubicBezTo>
                          <a:pt x="136384" y="640951"/>
                          <a:pt x="219247" y="650964"/>
                          <a:pt x="288032" y="648072"/>
                        </a:cubicBezTo>
                        <a:cubicBezTo>
                          <a:pt x="209991" y="649168"/>
                          <a:pt x="144840" y="657831"/>
                          <a:pt x="144016" y="672074"/>
                        </a:cubicBezTo>
                        <a:cubicBezTo>
                          <a:pt x="152751" y="942430"/>
                          <a:pt x="149862" y="1047066"/>
                          <a:pt x="144016" y="1272142"/>
                        </a:cubicBezTo>
                        <a:cubicBezTo>
                          <a:pt x="140894" y="1293540"/>
                          <a:pt x="74573" y="1305079"/>
                          <a:pt x="0" y="1296144"/>
                        </a:cubicBezTo>
                      </a:path>
                    </a:pathLst>
                  </a:custGeom>
                  <ask:type>
                    <ask:lineSketchFreehan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699D729A-3FAB-5442-BC58-6077CC7B92BE}"/>
              </a:ext>
            </a:extLst>
          </p:cNvPr>
          <p:cNvSpPr/>
          <p:nvPr/>
        </p:nvSpPr>
        <p:spPr bwMode="auto">
          <a:xfrm>
            <a:off x="6098381" y="3933056"/>
            <a:ext cx="2160240" cy="1296144"/>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285750" marR="0" indent="-285750" algn="l"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kumimoji="0" lang="zh-CN" altLang="en-US" sz="20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技术细节</a:t>
            </a:r>
            <a:endParaRPr kumimoji="0" lang="en-US" altLang="zh-CN" sz="20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endParaRPr>
          </a:p>
          <a:p>
            <a:pPr marL="285750" marR="0" indent="-285750" algn="l"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Microsoft YaHei" panose="020B0503020204020204" pitchFamily="34" charset="-122"/>
                <a:ea typeface="Microsoft YaHei" panose="020B0503020204020204" pitchFamily="34" charset="-122"/>
              </a:rPr>
              <a:t>核心内容</a:t>
            </a:r>
            <a:endParaRPr lang="en-US" altLang="zh-CN" sz="2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061967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zh-CN" altLang="en-US" sz="9600" dirty="0">
                <a:solidFill>
                  <a:srgbClr val="C00000"/>
                </a:solidFill>
                <a:latin typeface="Gill Sans MT" panose="020B0502020104020203" pitchFamily="34" charset="0"/>
              </a:rPr>
              <a:t>转换模块</a:t>
            </a:r>
            <a:endParaRPr lang="en-US" altLang="zh-CN" sz="9600" dirty="0">
              <a:solidFill>
                <a:srgbClr val="C00000"/>
              </a:solidFill>
              <a:latin typeface="Gill Sans MT" panose="020B0502020104020203" pitchFamily="34" charset="0"/>
            </a:endParaRPr>
          </a:p>
          <a:p>
            <a:pPr algn="ctr">
              <a:lnSpc>
                <a:spcPct val="130000"/>
              </a:lnSpc>
            </a:pPr>
            <a:r>
              <a:rPr lang="zh-CN" altLang="en-US" sz="9600" dirty="0">
                <a:solidFill>
                  <a:srgbClr val="C00000"/>
                </a:solidFill>
                <a:latin typeface="Gill Sans MT" panose="020B0502020104020203" pitchFamily="34" charset="0"/>
              </a:rPr>
              <a:t>挑战与架构</a:t>
            </a:r>
            <a:endParaRPr kumimoji="1" lang="zh-CN" altLang="en-US" sz="6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5504373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E43E42-0F5F-8144-A3DF-E8EDD0648BA6}"/>
              </a:ext>
            </a:extLst>
          </p:cNvPr>
          <p:cNvSpPr>
            <a:spLocks noGrp="1"/>
          </p:cNvSpPr>
          <p:nvPr>
            <p:ph type="title"/>
          </p:nvPr>
        </p:nvSpPr>
        <p:spPr/>
        <p:txBody>
          <a:bodyPr/>
          <a:lstStyle/>
          <a:p>
            <a:r>
              <a:rPr lang="en-US" altLang="zh-CN" dirty="0"/>
              <a:t>Converter</a:t>
            </a:r>
            <a:r>
              <a:rPr lang="zh-CN" altLang="en-US" dirty="0"/>
              <a:t> </a:t>
            </a:r>
            <a:r>
              <a:rPr lang="en-US" altLang="zh-CN" dirty="0"/>
              <a:t>Challenge</a:t>
            </a:r>
            <a:r>
              <a:rPr lang="zh-CN" altLang="en-US" dirty="0"/>
              <a:t> 转换模块挑战</a:t>
            </a:r>
          </a:p>
        </p:txBody>
      </p:sp>
      <p:sp>
        <p:nvSpPr>
          <p:cNvPr id="6" name="内容占位符 5">
            <a:extLst>
              <a:ext uri="{FF2B5EF4-FFF2-40B4-BE49-F238E27FC236}">
                <a16:creationId xmlns:a16="http://schemas.microsoft.com/office/drawing/2014/main" id="{B9AA1024-FF61-AD4A-87F4-5C067193FEE8}"/>
              </a:ext>
            </a:extLst>
          </p:cNvPr>
          <p:cNvSpPr>
            <a:spLocks noGrp="1"/>
          </p:cNvSpPr>
          <p:nvPr>
            <p:ph sz="half" idx="1"/>
          </p:nvPr>
        </p:nvSpPr>
        <p:spPr/>
        <p:txBody>
          <a:bodyPr/>
          <a:lstStyle/>
          <a:p>
            <a:pPr marL="457200" indent="-457200">
              <a:buFont typeface="+mj-lt"/>
              <a:buAutoNum type="arabicPeriod"/>
            </a:pPr>
            <a:r>
              <a:rPr lang="en-US" altLang="zh-CN" dirty="0">
                <a:latin typeface="Gill Sans MT" panose="020B0502020104020203" pitchFamily="34" charset="0"/>
              </a:rPr>
              <a:t>AI </a:t>
            </a:r>
            <a:r>
              <a:rPr lang="zh-CN" altLang="en-US" dirty="0">
                <a:latin typeface="Gill Sans MT" panose="020B0502020104020203" pitchFamily="34" charset="0"/>
              </a:rPr>
              <a:t>模型本身包含众多算子，推理引擎需要用有限算子实现不同框架 </a:t>
            </a:r>
            <a:r>
              <a:rPr lang="en-US" altLang="zh-CN" dirty="0">
                <a:latin typeface="Gill Sans MT" panose="020B0502020104020203" pitchFamily="34" charset="0"/>
              </a:rPr>
              <a:t>AI </a:t>
            </a:r>
            <a:r>
              <a:rPr lang="zh-CN" altLang="en-US" dirty="0">
                <a:latin typeface="Gill Sans MT" panose="020B0502020104020203" pitchFamily="34" charset="0"/>
              </a:rPr>
              <a:t>模型所需要的算子。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支持不同框架 </a:t>
            </a:r>
            <a:r>
              <a:rPr lang="en-US" altLang="zh-CN" dirty="0">
                <a:latin typeface="Gill Sans MT" panose="020B0502020104020203" pitchFamily="34" charset="0"/>
              </a:rPr>
              <a:t>Tensorflow</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a:t>
            </a:r>
            <a:r>
              <a:rPr lang="en-US" altLang="zh-CN" dirty="0">
                <a:latin typeface="Gill Sans MT" panose="020B0502020104020203" pitchFamily="34" charset="0"/>
              </a:rPr>
              <a:t>MindSpore</a:t>
            </a:r>
            <a:r>
              <a:rPr lang="zh-CN" altLang="en-US" dirty="0">
                <a:latin typeface="Gill Sans MT" panose="020B0502020104020203" pitchFamily="34" charset="0"/>
              </a:rPr>
              <a:t>、</a:t>
            </a:r>
            <a:r>
              <a:rPr lang="en-US" altLang="zh-CN" dirty="0">
                <a:latin typeface="Gill Sans MT" panose="020B0502020104020203" pitchFamily="34" charset="0"/>
              </a:rPr>
              <a:t>ONNX </a:t>
            </a:r>
            <a:r>
              <a:rPr lang="zh-CN" altLang="en-US" dirty="0">
                <a:latin typeface="Gill Sans MT" panose="020B0502020104020203" pitchFamily="34" charset="0"/>
              </a:rPr>
              <a:t>等主流模型文件格式。</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CNN / RNN / GAN / Transformer </a:t>
            </a:r>
            <a:r>
              <a:rPr lang="zh-CN" altLang="en-US" dirty="0">
                <a:latin typeface="Gill Sans MT" panose="020B0502020104020203" pitchFamily="34" charset="0"/>
              </a:rPr>
              <a:t>等主流网络结构。</a:t>
            </a:r>
          </a:p>
          <a:p>
            <a:pPr marL="457200" indent="-457200">
              <a:lnSpc>
                <a:spcPct val="150000"/>
              </a:lnSpc>
              <a:buFont typeface="+mj-lt"/>
              <a:buAutoNum type="arabicPeriod"/>
            </a:pPr>
            <a:r>
              <a:rPr lang="zh-CN" altLang="en-US" dirty="0">
                <a:latin typeface="Gill Sans MT" panose="020B0502020104020203" pitchFamily="34" charset="0"/>
              </a:rPr>
              <a:t>支持多输入多输出，任意维度输入输出，支持动态输入，支持带控制流的模型。</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1889560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转换模块架构</a:t>
            </a:r>
            <a:endParaRPr lang="en-US" dirty="0"/>
          </a:p>
        </p:txBody>
      </p:sp>
      <p:sp>
        <p:nvSpPr>
          <p:cNvPr id="6" name="Text Placeholder 5"/>
          <p:cNvSpPr>
            <a:spLocks noGrp="1"/>
          </p:cNvSpPr>
          <p:nvPr>
            <p:ph sz="half" idx="1"/>
          </p:nvPr>
        </p:nvSpPr>
        <p:spPr/>
        <p:txBody>
          <a:bodyPr/>
          <a:lstStyle/>
          <a:p>
            <a:pPr marL="404813" indent="-395288">
              <a:lnSpc>
                <a:spcPct val="150000"/>
              </a:lnSpc>
            </a:pPr>
            <a:r>
              <a:rPr lang="en-US" altLang="zh-CN" dirty="0">
                <a:latin typeface="Gill Sans MT" panose="020B0502020104020203" pitchFamily="34" charset="0"/>
              </a:rPr>
              <a:t>Converter</a:t>
            </a:r>
            <a:r>
              <a:rPr lang="zh-CN" altLang="en-US" dirty="0">
                <a:latin typeface="Gill Sans MT" panose="020B0502020104020203" pitchFamily="34" charset="0"/>
              </a:rPr>
              <a:t>由</a:t>
            </a:r>
            <a:r>
              <a:rPr lang="en-US" altLang="zh-CN" dirty="0">
                <a:latin typeface="Gill Sans MT" panose="020B0502020104020203" pitchFamily="34" charset="0"/>
              </a:rPr>
              <a:t>Frontends</a:t>
            </a:r>
            <a:r>
              <a:rPr lang="zh-CN" altLang="en-US" dirty="0">
                <a:latin typeface="Gill Sans MT" panose="020B0502020104020203" pitchFamily="34" charset="0"/>
              </a:rPr>
              <a:t>和</a:t>
            </a:r>
            <a:r>
              <a:rPr lang="en-US" altLang="zh-CN" dirty="0">
                <a:latin typeface="Gill Sans MT" panose="020B0502020104020203" pitchFamily="34" charset="0"/>
              </a:rPr>
              <a:t>Graph Optimize</a:t>
            </a:r>
            <a:r>
              <a:rPr lang="zh-CN" altLang="en-US" dirty="0">
                <a:latin typeface="Gill Sans MT" panose="020B0502020104020203" pitchFamily="34" charset="0"/>
              </a:rPr>
              <a:t>构成。前者负责支持不同的</a:t>
            </a:r>
            <a:r>
              <a:rPr lang="en-US" altLang="zh-CN" dirty="0">
                <a:latin typeface="Gill Sans MT" panose="020B0502020104020203" pitchFamily="34" charset="0"/>
              </a:rPr>
              <a:t>AI</a:t>
            </a:r>
            <a:r>
              <a:rPr lang="zh-CN" altLang="en-US" dirty="0">
                <a:latin typeface="Gill Sans MT" panose="020B0502020104020203" pitchFamily="34" charset="0"/>
              </a:rPr>
              <a:t> 训练框架；后者通过算子融合、算子替代、布局调整等方式优化计算图：</a:t>
            </a:r>
          </a:p>
          <a:p>
            <a:pPr marL="404813" indent="-395288">
              <a:lnSpc>
                <a:spcPct val="150000"/>
              </a:lnSpc>
            </a:pPr>
            <a:endParaRPr lang="en-US" dirty="0">
              <a:latin typeface="Gill Sans MT" panose="020B0502020104020203" pitchFamily="34" charset="0"/>
            </a:endParaRPr>
          </a:p>
        </p:txBody>
      </p:sp>
      <p:pic>
        <p:nvPicPr>
          <p:cNvPr id="4" name="图片 3">
            <a:extLst>
              <a:ext uri="{FF2B5EF4-FFF2-40B4-BE49-F238E27FC236}">
                <a16:creationId xmlns:a16="http://schemas.microsoft.com/office/drawing/2014/main" id="{E21809AC-8DC9-C14B-8504-EE0B0F4669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7830" y="2852936"/>
            <a:ext cx="10361101" cy="3168352"/>
          </a:xfrm>
          <a:prstGeom prst="rect">
            <a:avLst/>
          </a:prstGeom>
        </p:spPr>
      </p:pic>
    </p:spTree>
    <p:extLst>
      <p:ext uri="{BB962C8B-B14F-4D97-AF65-F5344CB8AC3E}">
        <p14:creationId xmlns:p14="http://schemas.microsoft.com/office/powerpoint/2010/main" val="135569036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转换模块架构</a:t>
            </a:r>
            <a:endParaRPr lang="en-US" dirty="0"/>
          </a:p>
        </p:txBody>
      </p:sp>
      <p:sp>
        <p:nvSpPr>
          <p:cNvPr id="6" name="Text Placeholder 5"/>
          <p:cNvSpPr>
            <a:spLocks noGrp="1"/>
          </p:cNvSpPr>
          <p:nvPr>
            <p:ph sz="half" idx="1"/>
          </p:nvPr>
        </p:nvSpPr>
        <p:spPr/>
        <p:txBody>
          <a:bodyPr/>
          <a:lstStyle/>
          <a:p>
            <a:pPr marL="404813" indent="-395288">
              <a:lnSpc>
                <a:spcPct val="150000"/>
              </a:lnSpc>
            </a:pPr>
            <a:r>
              <a:rPr lang="en-US" altLang="zh-CN" dirty="0">
                <a:latin typeface="Gill Sans MT" panose="020B0502020104020203" pitchFamily="34" charset="0"/>
              </a:rPr>
              <a:t>Converter</a:t>
            </a:r>
            <a:r>
              <a:rPr lang="zh-CN" altLang="en-US" dirty="0">
                <a:latin typeface="Gill Sans MT" panose="020B0502020104020203" pitchFamily="34" charset="0"/>
              </a:rPr>
              <a:t>由</a:t>
            </a:r>
            <a:r>
              <a:rPr lang="en-US" altLang="zh-CN" dirty="0">
                <a:latin typeface="Gill Sans MT" panose="020B0502020104020203" pitchFamily="34" charset="0"/>
              </a:rPr>
              <a:t>Frontends</a:t>
            </a:r>
            <a:r>
              <a:rPr lang="zh-CN" altLang="en-US" dirty="0">
                <a:latin typeface="Gill Sans MT" panose="020B0502020104020203" pitchFamily="34" charset="0"/>
              </a:rPr>
              <a:t>和</a:t>
            </a:r>
            <a:r>
              <a:rPr lang="en-US" altLang="zh-CN" dirty="0">
                <a:latin typeface="Gill Sans MT" panose="020B0502020104020203" pitchFamily="34" charset="0"/>
              </a:rPr>
              <a:t>Graph Optimize</a:t>
            </a:r>
            <a:r>
              <a:rPr lang="zh-CN" altLang="en-US" dirty="0">
                <a:latin typeface="Gill Sans MT" panose="020B0502020104020203" pitchFamily="34" charset="0"/>
              </a:rPr>
              <a:t>构成。前者负责支持不同的</a:t>
            </a:r>
            <a:r>
              <a:rPr lang="en-US" altLang="zh-CN" dirty="0">
                <a:latin typeface="Gill Sans MT" panose="020B0502020104020203" pitchFamily="34" charset="0"/>
              </a:rPr>
              <a:t>AI</a:t>
            </a:r>
            <a:r>
              <a:rPr lang="zh-CN" altLang="en-US" dirty="0">
                <a:latin typeface="Gill Sans MT" panose="020B0502020104020203" pitchFamily="34" charset="0"/>
              </a:rPr>
              <a:t> 训练框架；后者通过算子融合、算子替代、布局调整等方式优化计算图：</a:t>
            </a:r>
          </a:p>
          <a:p>
            <a:pPr marL="404813" indent="-395288">
              <a:lnSpc>
                <a:spcPct val="150000"/>
              </a:lnSpc>
            </a:pPr>
            <a:endParaRPr lang="en-US" dirty="0">
              <a:latin typeface="Gill Sans MT" panose="020B0502020104020203" pitchFamily="34" charset="0"/>
            </a:endParaRPr>
          </a:p>
        </p:txBody>
      </p:sp>
      <p:pic>
        <p:nvPicPr>
          <p:cNvPr id="4" name="图片 3">
            <a:extLst>
              <a:ext uri="{FF2B5EF4-FFF2-40B4-BE49-F238E27FC236}">
                <a16:creationId xmlns:a16="http://schemas.microsoft.com/office/drawing/2014/main" id="{E21809AC-8DC9-C14B-8504-EE0B0F4669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7830" y="2852936"/>
            <a:ext cx="10361101" cy="3168352"/>
          </a:xfrm>
          <a:prstGeom prst="rect">
            <a:avLst/>
          </a:prstGeom>
        </p:spPr>
      </p:pic>
      <p:sp>
        <p:nvSpPr>
          <p:cNvPr id="5" name="矩形 4">
            <a:extLst>
              <a:ext uri="{FF2B5EF4-FFF2-40B4-BE49-F238E27FC236}">
                <a16:creationId xmlns:a16="http://schemas.microsoft.com/office/drawing/2014/main" id="{81A8EFD4-EC58-3C41-AAB3-CB752FA87049}"/>
              </a:ext>
            </a:extLst>
          </p:cNvPr>
          <p:cNvSpPr/>
          <p:nvPr/>
        </p:nvSpPr>
        <p:spPr bwMode="auto">
          <a:xfrm>
            <a:off x="3650109" y="3429000"/>
            <a:ext cx="6480720" cy="1512168"/>
          </a:xfrm>
          <a:prstGeom prst="rect">
            <a:avLst/>
          </a:prstGeom>
          <a:noFill/>
          <a:ln w="571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0029378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30625</TotalTime>
  <Words>1474</Words>
  <Application>Microsoft Macintosh PowerPoint</Application>
  <PresentationFormat>自定义</PresentationFormat>
  <Paragraphs>146</Paragraphs>
  <Slides>27</Slides>
  <Notes>4</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27</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 - 模型转换与优化</vt:lpstr>
      <vt:lpstr>PowerPoint 演示文稿</vt:lpstr>
      <vt:lpstr>PowerPoint 演示文稿</vt:lpstr>
      <vt:lpstr>PowerPoint 演示文稿</vt:lpstr>
      <vt:lpstr>PowerPoint 演示文稿</vt:lpstr>
      <vt:lpstr>PowerPoint 演示文稿</vt:lpstr>
      <vt:lpstr>Converter Challenge 转换模块挑战</vt:lpstr>
      <vt:lpstr>转换模块架构</vt:lpstr>
      <vt:lpstr>转换模块架构</vt:lpstr>
      <vt:lpstr>转换模块的工作流程</vt:lpstr>
      <vt:lpstr>PowerPoint 演示文稿</vt:lpstr>
      <vt:lpstr>模型序列化</vt:lpstr>
      <vt:lpstr>序列化分类</vt:lpstr>
      <vt:lpstr>PyTorch 模型序列化 I</vt:lpstr>
      <vt:lpstr>PyTorch 模型序列化 II</vt:lpstr>
      <vt:lpstr>PowerPoint 演示文稿</vt:lpstr>
      <vt:lpstr>Protocol Buffers (a.k.a., protobuf)</vt:lpstr>
      <vt:lpstr>Protobuffer 文件语法详解</vt:lpstr>
      <vt:lpstr>Protobuffer Define the MNIST Network</vt:lpstr>
      <vt:lpstr>Protobuffer Define the MNIST Network</vt:lpstr>
      <vt:lpstr>Protobuffer 编码模式</vt:lpstr>
      <vt:lpstr>Protobuffer 遍解码过程</vt:lpstr>
      <vt:lpstr>FlatBuffers</vt:lpstr>
      <vt:lpstr>Protobuf VS FlatBuffers</vt:lpstr>
      <vt:lpstr>FlatBuffers</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5079</cp:revision>
  <dcterms:created xsi:type="dcterms:W3CDTF">2015-01-14T10:38:57Z</dcterms:created>
  <dcterms:modified xsi:type="dcterms:W3CDTF">2023-01-27T00:48:59Z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